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 id="2147483774" r:id="rId2"/>
  </p:sldMasterIdLst>
  <p:notesMasterIdLst>
    <p:notesMasterId r:id="rId46"/>
  </p:notesMasterIdLst>
  <p:handoutMasterIdLst>
    <p:handoutMasterId r:id="rId47"/>
  </p:handoutMasterIdLst>
  <p:sldIdLst>
    <p:sldId id="258" r:id="rId3"/>
    <p:sldId id="301"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B Nazanin" pitchFamily="2"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B Nazanin" pitchFamily="2" charset="0"/>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B Nazanin" pitchFamily="2" charset="0"/>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B Nazanin" pitchFamily="2" charset="0"/>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B Nazanin" pitchFamily="2" charset="0"/>
      </a:defRPr>
    </a:lvl5pPr>
    <a:lvl6pPr marL="2286000" algn="l" defTabSz="914400" rtl="0" eaLnBrk="1" latinLnBrk="0" hangingPunct="1">
      <a:defRPr sz="2400" kern="1200">
        <a:solidFill>
          <a:schemeClr val="tx1"/>
        </a:solidFill>
        <a:latin typeface="Arial" panose="020B0604020202020204" pitchFamily="34" charset="0"/>
        <a:ea typeface="+mn-ea"/>
        <a:cs typeface="B Nazanin" pitchFamily="2" charset="0"/>
      </a:defRPr>
    </a:lvl6pPr>
    <a:lvl7pPr marL="2743200" algn="l" defTabSz="914400" rtl="0" eaLnBrk="1" latinLnBrk="0" hangingPunct="1">
      <a:defRPr sz="2400" kern="1200">
        <a:solidFill>
          <a:schemeClr val="tx1"/>
        </a:solidFill>
        <a:latin typeface="Arial" panose="020B0604020202020204" pitchFamily="34" charset="0"/>
        <a:ea typeface="+mn-ea"/>
        <a:cs typeface="B Nazanin" pitchFamily="2" charset="0"/>
      </a:defRPr>
    </a:lvl7pPr>
    <a:lvl8pPr marL="3200400" algn="l" defTabSz="914400" rtl="0" eaLnBrk="1" latinLnBrk="0" hangingPunct="1">
      <a:defRPr sz="2400" kern="1200">
        <a:solidFill>
          <a:schemeClr val="tx1"/>
        </a:solidFill>
        <a:latin typeface="Arial" panose="020B0604020202020204" pitchFamily="34" charset="0"/>
        <a:ea typeface="+mn-ea"/>
        <a:cs typeface="B Nazanin" pitchFamily="2" charset="0"/>
      </a:defRPr>
    </a:lvl8pPr>
    <a:lvl9pPr marL="3657600" algn="l" defTabSz="914400" rtl="0" eaLnBrk="1" latinLnBrk="0" hangingPunct="1">
      <a:defRPr sz="2400" kern="1200">
        <a:solidFill>
          <a:schemeClr val="tx1"/>
        </a:solidFill>
        <a:latin typeface="Arial" panose="020B0604020202020204" pitchFamily="34" charset="0"/>
        <a:ea typeface="+mn-ea"/>
        <a:cs typeface="B Nazanin" pitchFamily="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CC9900"/>
    <a:srgbClr val="663300"/>
    <a:srgbClr val="FFFF66"/>
    <a:srgbClr val="C0C0C0"/>
    <a:srgbClr val="824D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3934" autoAdjust="0"/>
  </p:normalViewPr>
  <p:slideViewPr>
    <p:cSldViewPr>
      <p:cViewPr varScale="1">
        <p:scale>
          <a:sx n="70" d="100"/>
          <a:sy n="70" d="100"/>
        </p:scale>
        <p:origin x="1506" y="-24"/>
      </p:cViewPr>
      <p:guideLst>
        <p:guide orient="horz" pos="2160"/>
        <p:guide pos="2880"/>
      </p:guideLst>
    </p:cSldViewPr>
  </p:slideViewPr>
  <p:outlineViewPr>
    <p:cViewPr>
      <p:scale>
        <a:sx n="33" d="100"/>
        <a:sy n="33" d="100"/>
      </p:scale>
      <p:origin x="18" y="82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1452D6-3164-4480-A01C-E8E4A015AB7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77F233CC-0690-4856-862A-B66ED883278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722FCBD-1E6C-48E3-BC74-4F603541BF02}" type="datetimeFigureOut">
              <a:rPr lang="en-US"/>
              <a:pPr>
                <a:defRPr/>
              </a:pPr>
              <a:t>3/11/2020</a:t>
            </a:fld>
            <a:endParaRPr lang="en-US"/>
          </a:p>
        </p:txBody>
      </p:sp>
      <p:sp>
        <p:nvSpPr>
          <p:cNvPr id="4" name="Footer Placeholder 3">
            <a:extLst>
              <a:ext uri="{FF2B5EF4-FFF2-40B4-BE49-F238E27FC236}">
                <a16:creationId xmlns:a16="http://schemas.microsoft.com/office/drawing/2014/main" id="{47E4BB3C-C0E0-4AB0-A3EB-4277C00A4EE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D5C88AFC-C1D6-4C0D-82A6-15C0739432E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fld id="{F63F9677-3E54-48C5-83AD-6C85C924D616}" type="slidenum">
              <a:rPr lang="ar-SA" altLang="pt-PT"/>
              <a:pPr/>
              <a:t>‹#›</a:t>
            </a:fld>
            <a:endParaRPr lang="en-US" altLang="pt-P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72E596D-0F1A-41C5-89E6-ABDFBF4E850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C4D3472-395F-4FBB-9DD4-DDC267CDAD2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9518722-B69F-43F7-ABFA-DDC92516ECC3}" type="datetimeFigureOut">
              <a:rPr lang="en-US"/>
              <a:pPr>
                <a:defRPr/>
              </a:pPr>
              <a:t>3/11/2020</a:t>
            </a:fld>
            <a:endParaRPr lang="en-US" dirty="0"/>
          </a:p>
        </p:txBody>
      </p:sp>
      <p:sp>
        <p:nvSpPr>
          <p:cNvPr id="4" name="Slide Image Placeholder 3">
            <a:extLst>
              <a:ext uri="{FF2B5EF4-FFF2-40B4-BE49-F238E27FC236}">
                <a16:creationId xmlns:a16="http://schemas.microsoft.com/office/drawing/2014/main" id="{C798ACC0-82A4-4C10-9AB7-F7AEA4D19747}"/>
              </a:ext>
            </a:extLst>
          </p:cNvPr>
          <p:cNvSpPr>
            <a:spLocks noGrp="1" noRot="1" noChangeAspect="1"/>
          </p:cNvSpPr>
          <p:nvPr>
            <p:ph type="sldImg" idx="2"/>
          </p:nvPr>
        </p:nvSpPr>
        <p:spPr>
          <a:xfrm>
            <a:off x="990600" y="685800"/>
            <a:ext cx="4876800" cy="36576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A2A50EE-C9D4-4863-A0AF-DB621B63AED5}"/>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47A341B-DA15-4CE4-A60E-806290AF8DA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r>
              <a:rPr lang="fa-IR"/>
              <a:t>حقوق کار</a:t>
            </a:r>
          </a:p>
          <a:p>
            <a:pPr>
              <a:defRPr/>
            </a:pPr>
            <a:endParaRPr lang="en-US"/>
          </a:p>
        </p:txBody>
      </p:sp>
      <p:pic>
        <p:nvPicPr>
          <p:cNvPr id="3079" name="Picture 2" descr="E:\sahabeandisheh\tabligh\Town%20Centre%20BID%20logo.tif">
            <a:extLst>
              <a:ext uri="{FF2B5EF4-FFF2-40B4-BE49-F238E27FC236}">
                <a16:creationId xmlns:a16="http://schemas.microsoft.com/office/drawing/2014/main" id="{8FBEAD8A-27A3-47FB-A506-2291D01C52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8345488"/>
            <a:ext cx="990600"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a:extLst>
              <a:ext uri="{FF2B5EF4-FFF2-40B4-BE49-F238E27FC236}">
                <a16:creationId xmlns:a16="http://schemas.microsoft.com/office/drawing/2014/main" id="{EBB24CA1-0891-44BF-9D26-74499924B6C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fld id="{54B8EDE0-6C2C-4A17-89CB-F9D3974F651C}" type="slidenum">
              <a:rPr lang="ar-SA" altLang="pt-PT"/>
              <a:pPr/>
              <a:t>‹#›</a:t>
            </a:fld>
            <a:endParaRPr lang="en-US" altLang="pt-PT"/>
          </a:p>
        </p:txBody>
      </p:sp>
    </p:spTree>
  </p:cSld>
  <p:clrMap bg1="lt1" tx1="dk1" bg2="lt2" tx2="dk2" accent1="accent1" accent2="accent2" accent3="accent3" accent4="accent4" accent5="accent5" accent6="accent6" hlink="hlink" folHlink="folHlink"/>
  <p:hf hdr="0" ftr="0" dt="0"/>
  <p:notesStyle>
    <a:lvl1pPr algn="r" rtl="1" eaLnBrk="0" fontAlgn="base" hangingPunct="0">
      <a:spcBef>
        <a:spcPct val="30000"/>
      </a:spcBef>
      <a:spcAft>
        <a:spcPct val="0"/>
      </a:spcAft>
      <a:defRPr sz="1200" kern="1200">
        <a:solidFill>
          <a:schemeClr val="tx1"/>
        </a:solidFill>
        <a:latin typeface="+mn-lt"/>
        <a:ea typeface="+mn-ea"/>
        <a:cs typeface="Arial" charset="0"/>
      </a:defRPr>
    </a:lvl1pPr>
    <a:lvl2pPr marL="457200" algn="r" rtl="1" eaLnBrk="0" fontAlgn="base" hangingPunct="0">
      <a:spcBef>
        <a:spcPct val="30000"/>
      </a:spcBef>
      <a:spcAft>
        <a:spcPct val="0"/>
      </a:spcAft>
      <a:defRPr sz="1200" kern="1200">
        <a:solidFill>
          <a:schemeClr val="tx1"/>
        </a:solidFill>
        <a:latin typeface="+mn-lt"/>
        <a:ea typeface="+mn-ea"/>
        <a:cs typeface="Arial" charset="0"/>
      </a:defRPr>
    </a:lvl2pPr>
    <a:lvl3pPr marL="914400" algn="r" rtl="1" eaLnBrk="0" fontAlgn="base" hangingPunct="0">
      <a:spcBef>
        <a:spcPct val="30000"/>
      </a:spcBef>
      <a:spcAft>
        <a:spcPct val="0"/>
      </a:spcAft>
      <a:defRPr sz="1200" kern="1200">
        <a:solidFill>
          <a:schemeClr val="tx1"/>
        </a:solidFill>
        <a:latin typeface="+mn-lt"/>
        <a:ea typeface="+mn-ea"/>
        <a:cs typeface="Arial" charset="0"/>
      </a:defRPr>
    </a:lvl3pPr>
    <a:lvl4pPr marL="1371600" algn="r" rtl="1" eaLnBrk="0" fontAlgn="base" hangingPunct="0">
      <a:spcBef>
        <a:spcPct val="30000"/>
      </a:spcBef>
      <a:spcAft>
        <a:spcPct val="0"/>
      </a:spcAft>
      <a:defRPr sz="1200" kern="1200">
        <a:solidFill>
          <a:schemeClr val="tx1"/>
        </a:solidFill>
        <a:latin typeface="+mn-lt"/>
        <a:ea typeface="+mn-ea"/>
        <a:cs typeface="Arial" charset="0"/>
      </a:defRPr>
    </a:lvl4pPr>
    <a:lvl5pPr marL="1828800" algn="r" rtl="1"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4667877-71CA-4038-8544-BB7DB85BD1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2A98B8C1-2975-4CBE-9642-85E0734373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pt-PT">
              <a:cs typeface="Arial" panose="020B0604020202020204" pitchFamily="34" charset="0"/>
            </a:endParaRPr>
          </a:p>
        </p:txBody>
      </p:sp>
      <p:sp>
        <p:nvSpPr>
          <p:cNvPr id="9220" name="Slide Number Placeholder 3">
            <a:extLst>
              <a:ext uri="{FF2B5EF4-FFF2-40B4-BE49-F238E27FC236}">
                <a16:creationId xmlns:a16="http://schemas.microsoft.com/office/drawing/2014/main" id="{89680F2C-D1E7-4F73-BDF9-08969191E8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rtl="0">
              <a:spcBef>
                <a:spcPct val="0"/>
              </a:spcBef>
            </a:pPr>
            <a:fld id="{73192194-1920-4F4D-B87B-C434C4CCCAE2}" type="slidenum">
              <a:rPr lang="ar-SA" altLang="pt-PT"/>
              <a:pPr rtl="0">
                <a:spcBef>
                  <a:spcPct val="0"/>
                </a:spcBef>
              </a:pPr>
              <a:t>4</a:t>
            </a:fld>
            <a:r>
              <a:rPr lang="fa-IR" altLang="pt-PT"/>
              <a:t>                       شرکت  مهندسی  سحاب اندیشه</a:t>
            </a:r>
            <a:endParaRPr lang="en-US" alt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9712578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61435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58838963"/>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B05A711-9326-45C1-8980-3D06BA7B1D1C}"/>
              </a:ext>
            </a:extLst>
          </p:cNvPr>
          <p:cNvSpPr>
            <a:spLocks noGrp="1" noChangeArrowheads="1"/>
          </p:cNvSpPr>
          <p:nvPr>
            <p:ph type="dt" sz="half" idx="10"/>
          </p:nvPr>
        </p:nvSpPr>
        <p:spPr>
          <a:ln/>
        </p:spPr>
        <p:txBody>
          <a:bodyPr/>
          <a:lstStyle>
            <a:lvl1pPr>
              <a:defRPr/>
            </a:lvl1pPr>
          </a:lstStyle>
          <a:p>
            <a:pPr>
              <a:defRPr/>
            </a:pPr>
            <a:fld id="{97C4256E-60EF-4E60-8C33-A3B0CD4730AC}" type="datetimeFigureOut">
              <a:rPr lang="ar-SA"/>
              <a:pPr>
                <a:defRPr/>
              </a:pPr>
              <a:t>17/07/1441</a:t>
            </a:fld>
            <a:endParaRPr lang="en-US"/>
          </a:p>
        </p:txBody>
      </p:sp>
      <p:sp>
        <p:nvSpPr>
          <p:cNvPr id="5" name="Rectangle 5">
            <a:extLst>
              <a:ext uri="{FF2B5EF4-FFF2-40B4-BE49-F238E27FC236}">
                <a16:creationId xmlns:a16="http://schemas.microsoft.com/office/drawing/2014/main" id="{A5254F35-1E55-4532-8934-C2451BD31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8A7044A-6E30-4396-A3FA-D0C9A3A2CA4A}"/>
              </a:ext>
            </a:extLst>
          </p:cNvPr>
          <p:cNvSpPr>
            <a:spLocks noGrp="1" noChangeArrowheads="1"/>
          </p:cNvSpPr>
          <p:nvPr>
            <p:ph type="sldNum" sz="quarter" idx="12"/>
          </p:nvPr>
        </p:nvSpPr>
        <p:spPr>
          <a:ln/>
        </p:spPr>
        <p:txBody>
          <a:bodyPr/>
          <a:lstStyle>
            <a:lvl1pPr>
              <a:defRPr/>
            </a:lvl1pPr>
          </a:lstStyle>
          <a:p>
            <a:fld id="{65E9B5A4-58BA-412C-A6BE-07836EBEC619}" type="slidenum">
              <a:rPr lang="ar-SA" altLang="pt-PT"/>
              <a:pPr/>
              <a:t>‹#›</a:t>
            </a:fld>
            <a:endParaRPr lang="en-US" altLang="pt-PT"/>
          </a:p>
        </p:txBody>
      </p:sp>
    </p:spTree>
    <p:extLst>
      <p:ext uri="{BB962C8B-B14F-4D97-AF65-F5344CB8AC3E}">
        <p14:creationId xmlns:p14="http://schemas.microsoft.com/office/powerpoint/2010/main" val="3503935381"/>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9538389-B844-431F-A3A4-646B49EA3D34}"/>
              </a:ext>
            </a:extLst>
          </p:cNvPr>
          <p:cNvSpPr>
            <a:spLocks noGrp="1" noChangeArrowheads="1"/>
          </p:cNvSpPr>
          <p:nvPr>
            <p:ph type="dt" sz="half" idx="10"/>
          </p:nvPr>
        </p:nvSpPr>
        <p:spPr>
          <a:ln/>
        </p:spPr>
        <p:txBody>
          <a:bodyPr/>
          <a:lstStyle>
            <a:lvl1pPr>
              <a:defRPr/>
            </a:lvl1pPr>
          </a:lstStyle>
          <a:p>
            <a:pPr>
              <a:defRPr/>
            </a:pPr>
            <a:fld id="{F695E960-5559-4936-A49B-794AE73B3F5C}" type="datetimeFigureOut">
              <a:rPr lang="ar-SA"/>
              <a:pPr>
                <a:defRPr/>
              </a:pPr>
              <a:t>17/07/1441</a:t>
            </a:fld>
            <a:endParaRPr lang="en-US"/>
          </a:p>
        </p:txBody>
      </p:sp>
      <p:sp>
        <p:nvSpPr>
          <p:cNvPr id="5" name="Rectangle 5">
            <a:extLst>
              <a:ext uri="{FF2B5EF4-FFF2-40B4-BE49-F238E27FC236}">
                <a16:creationId xmlns:a16="http://schemas.microsoft.com/office/drawing/2014/main" id="{BAB6F558-7F41-4E82-96B1-1A76CEDDF7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AD27C63-C52F-4AD2-BD49-CB6F3E8C2EE4}"/>
              </a:ext>
            </a:extLst>
          </p:cNvPr>
          <p:cNvSpPr>
            <a:spLocks noGrp="1" noChangeArrowheads="1"/>
          </p:cNvSpPr>
          <p:nvPr>
            <p:ph type="sldNum" sz="quarter" idx="12"/>
          </p:nvPr>
        </p:nvSpPr>
        <p:spPr>
          <a:ln/>
        </p:spPr>
        <p:txBody>
          <a:bodyPr/>
          <a:lstStyle>
            <a:lvl1pPr>
              <a:defRPr/>
            </a:lvl1pPr>
          </a:lstStyle>
          <a:p>
            <a:fld id="{EA6E7CC1-E871-4890-BA88-207F1238E3F4}" type="slidenum">
              <a:rPr lang="ar-SA" altLang="pt-PT"/>
              <a:pPr/>
              <a:t>‹#›</a:t>
            </a:fld>
            <a:endParaRPr lang="en-US" altLang="pt-PT"/>
          </a:p>
        </p:txBody>
      </p:sp>
    </p:spTree>
    <p:extLst>
      <p:ext uri="{BB962C8B-B14F-4D97-AF65-F5344CB8AC3E}">
        <p14:creationId xmlns:p14="http://schemas.microsoft.com/office/powerpoint/2010/main" val="742635090"/>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FBCEFE9-4D0F-4C93-8AD2-741C11D424CA}"/>
              </a:ext>
            </a:extLst>
          </p:cNvPr>
          <p:cNvSpPr>
            <a:spLocks noGrp="1" noChangeArrowheads="1"/>
          </p:cNvSpPr>
          <p:nvPr>
            <p:ph type="dt" sz="half" idx="10"/>
          </p:nvPr>
        </p:nvSpPr>
        <p:spPr>
          <a:ln/>
        </p:spPr>
        <p:txBody>
          <a:bodyPr/>
          <a:lstStyle>
            <a:lvl1pPr>
              <a:defRPr/>
            </a:lvl1pPr>
          </a:lstStyle>
          <a:p>
            <a:pPr>
              <a:defRPr/>
            </a:pPr>
            <a:fld id="{27FD6B4C-85A1-4E00-B1F6-6CA7CAF8CC37}" type="datetimeFigureOut">
              <a:rPr lang="ar-SA"/>
              <a:pPr>
                <a:defRPr/>
              </a:pPr>
              <a:t>17/07/1441</a:t>
            </a:fld>
            <a:endParaRPr lang="en-US"/>
          </a:p>
        </p:txBody>
      </p:sp>
      <p:sp>
        <p:nvSpPr>
          <p:cNvPr id="5" name="Rectangle 5">
            <a:extLst>
              <a:ext uri="{FF2B5EF4-FFF2-40B4-BE49-F238E27FC236}">
                <a16:creationId xmlns:a16="http://schemas.microsoft.com/office/drawing/2014/main" id="{53A32FA6-3E4D-48B2-A663-C1250EB9AB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A2D22A0-0471-4F51-97CE-CAA267F0E665}"/>
              </a:ext>
            </a:extLst>
          </p:cNvPr>
          <p:cNvSpPr>
            <a:spLocks noGrp="1" noChangeArrowheads="1"/>
          </p:cNvSpPr>
          <p:nvPr>
            <p:ph type="sldNum" sz="quarter" idx="12"/>
          </p:nvPr>
        </p:nvSpPr>
        <p:spPr>
          <a:ln/>
        </p:spPr>
        <p:txBody>
          <a:bodyPr/>
          <a:lstStyle>
            <a:lvl1pPr>
              <a:defRPr/>
            </a:lvl1pPr>
          </a:lstStyle>
          <a:p>
            <a:fld id="{CB9BA131-9AF5-4956-9CE5-D9D26D112A9C}" type="slidenum">
              <a:rPr lang="ar-SA" altLang="pt-PT"/>
              <a:pPr/>
              <a:t>‹#›</a:t>
            </a:fld>
            <a:endParaRPr lang="en-US" altLang="pt-PT"/>
          </a:p>
        </p:txBody>
      </p:sp>
    </p:spTree>
    <p:extLst>
      <p:ext uri="{BB962C8B-B14F-4D97-AF65-F5344CB8AC3E}">
        <p14:creationId xmlns:p14="http://schemas.microsoft.com/office/powerpoint/2010/main" val="73433772"/>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9E09BD-28C4-4CDA-92B9-4EB693FA0684}"/>
              </a:ext>
            </a:extLst>
          </p:cNvPr>
          <p:cNvSpPr>
            <a:spLocks noGrp="1" noChangeArrowheads="1"/>
          </p:cNvSpPr>
          <p:nvPr>
            <p:ph type="dt" sz="half" idx="10"/>
          </p:nvPr>
        </p:nvSpPr>
        <p:spPr>
          <a:ln/>
        </p:spPr>
        <p:txBody>
          <a:bodyPr/>
          <a:lstStyle>
            <a:lvl1pPr>
              <a:defRPr/>
            </a:lvl1pPr>
          </a:lstStyle>
          <a:p>
            <a:pPr>
              <a:defRPr/>
            </a:pPr>
            <a:fld id="{F1544D83-E0E7-4822-A5D5-AB7AAA4409A9}" type="datetimeFigureOut">
              <a:rPr lang="ar-SA"/>
              <a:pPr>
                <a:defRPr/>
              </a:pPr>
              <a:t>17/07/1441</a:t>
            </a:fld>
            <a:endParaRPr lang="en-US"/>
          </a:p>
        </p:txBody>
      </p:sp>
      <p:sp>
        <p:nvSpPr>
          <p:cNvPr id="6" name="Rectangle 5">
            <a:extLst>
              <a:ext uri="{FF2B5EF4-FFF2-40B4-BE49-F238E27FC236}">
                <a16:creationId xmlns:a16="http://schemas.microsoft.com/office/drawing/2014/main" id="{7B43FD91-6CF4-4A23-94FF-B9AC91F442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D98E638-0C1E-425A-837A-10BD4D59BFDC}"/>
              </a:ext>
            </a:extLst>
          </p:cNvPr>
          <p:cNvSpPr>
            <a:spLocks noGrp="1" noChangeArrowheads="1"/>
          </p:cNvSpPr>
          <p:nvPr>
            <p:ph type="sldNum" sz="quarter" idx="12"/>
          </p:nvPr>
        </p:nvSpPr>
        <p:spPr>
          <a:ln/>
        </p:spPr>
        <p:txBody>
          <a:bodyPr/>
          <a:lstStyle>
            <a:lvl1pPr>
              <a:defRPr/>
            </a:lvl1pPr>
          </a:lstStyle>
          <a:p>
            <a:fld id="{7C64D27A-7F16-43C9-AFE9-5DF1198B5946}" type="slidenum">
              <a:rPr lang="ar-SA" altLang="pt-PT"/>
              <a:pPr/>
              <a:t>‹#›</a:t>
            </a:fld>
            <a:endParaRPr lang="en-US" altLang="pt-PT"/>
          </a:p>
        </p:txBody>
      </p:sp>
    </p:spTree>
    <p:extLst>
      <p:ext uri="{BB962C8B-B14F-4D97-AF65-F5344CB8AC3E}">
        <p14:creationId xmlns:p14="http://schemas.microsoft.com/office/powerpoint/2010/main" val="3110094086"/>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6426965-5788-4D71-9D73-7D84EE526D28}"/>
              </a:ext>
            </a:extLst>
          </p:cNvPr>
          <p:cNvSpPr>
            <a:spLocks noGrp="1" noChangeArrowheads="1"/>
          </p:cNvSpPr>
          <p:nvPr>
            <p:ph type="dt" sz="half" idx="10"/>
          </p:nvPr>
        </p:nvSpPr>
        <p:spPr>
          <a:ln/>
        </p:spPr>
        <p:txBody>
          <a:bodyPr/>
          <a:lstStyle>
            <a:lvl1pPr>
              <a:defRPr/>
            </a:lvl1pPr>
          </a:lstStyle>
          <a:p>
            <a:pPr>
              <a:defRPr/>
            </a:pPr>
            <a:fld id="{3D829665-475D-4019-8943-116410565108}" type="datetimeFigureOut">
              <a:rPr lang="ar-SA"/>
              <a:pPr>
                <a:defRPr/>
              </a:pPr>
              <a:t>17/07/1441</a:t>
            </a:fld>
            <a:endParaRPr lang="en-US"/>
          </a:p>
        </p:txBody>
      </p:sp>
      <p:sp>
        <p:nvSpPr>
          <p:cNvPr id="8" name="Rectangle 5">
            <a:extLst>
              <a:ext uri="{FF2B5EF4-FFF2-40B4-BE49-F238E27FC236}">
                <a16:creationId xmlns:a16="http://schemas.microsoft.com/office/drawing/2014/main" id="{2D648BD9-A952-44F2-A835-AD4F8293FA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1D74DDF-C4C9-4837-B164-AC6B4CC31EE4}"/>
              </a:ext>
            </a:extLst>
          </p:cNvPr>
          <p:cNvSpPr>
            <a:spLocks noGrp="1" noChangeArrowheads="1"/>
          </p:cNvSpPr>
          <p:nvPr>
            <p:ph type="sldNum" sz="quarter" idx="12"/>
          </p:nvPr>
        </p:nvSpPr>
        <p:spPr>
          <a:ln/>
        </p:spPr>
        <p:txBody>
          <a:bodyPr/>
          <a:lstStyle>
            <a:lvl1pPr>
              <a:defRPr/>
            </a:lvl1pPr>
          </a:lstStyle>
          <a:p>
            <a:fld id="{F78DA064-1344-4A4B-A297-EAE92916A991}" type="slidenum">
              <a:rPr lang="ar-SA" altLang="pt-PT"/>
              <a:pPr/>
              <a:t>‹#›</a:t>
            </a:fld>
            <a:endParaRPr lang="en-US" altLang="pt-PT"/>
          </a:p>
        </p:txBody>
      </p:sp>
    </p:spTree>
    <p:extLst>
      <p:ext uri="{BB962C8B-B14F-4D97-AF65-F5344CB8AC3E}">
        <p14:creationId xmlns:p14="http://schemas.microsoft.com/office/powerpoint/2010/main" val="4148288995"/>
      </p:ext>
    </p:extLst>
  </p:cSld>
  <p:clrMapOvr>
    <a:masterClrMapping/>
  </p:clrMapOvr>
  <p:transition>
    <p:pull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CF95DCA-1B38-46E5-9945-150984077939}"/>
              </a:ext>
            </a:extLst>
          </p:cNvPr>
          <p:cNvSpPr>
            <a:spLocks noGrp="1" noChangeArrowheads="1"/>
          </p:cNvSpPr>
          <p:nvPr>
            <p:ph type="dt" sz="half" idx="10"/>
          </p:nvPr>
        </p:nvSpPr>
        <p:spPr>
          <a:ln/>
        </p:spPr>
        <p:txBody>
          <a:bodyPr/>
          <a:lstStyle>
            <a:lvl1pPr>
              <a:defRPr/>
            </a:lvl1pPr>
          </a:lstStyle>
          <a:p>
            <a:pPr>
              <a:defRPr/>
            </a:pPr>
            <a:fld id="{62A2A32F-A975-4FBF-B905-F5CA49FA97F3}" type="datetimeFigureOut">
              <a:rPr lang="ar-SA"/>
              <a:pPr>
                <a:defRPr/>
              </a:pPr>
              <a:t>17/07/1441</a:t>
            </a:fld>
            <a:endParaRPr lang="en-US"/>
          </a:p>
        </p:txBody>
      </p:sp>
      <p:sp>
        <p:nvSpPr>
          <p:cNvPr id="4" name="Rectangle 5">
            <a:extLst>
              <a:ext uri="{FF2B5EF4-FFF2-40B4-BE49-F238E27FC236}">
                <a16:creationId xmlns:a16="http://schemas.microsoft.com/office/drawing/2014/main" id="{9AB3399E-837E-4C4E-95D9-7BCBF0217B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81B1859-B3D9-4C48-B89E-6820AA33B3E6}"/>
              </a:ext>
            </a:extLst>
          </p:cNvPr>
          <p:cNvSpPr>
            <a:spLocks noGrp="1" noChangeArrowheads="1"/>
          </p:cNvSpPr>
          <p:nvPr>
            <p:ph type="sldNum" sz="quarter" idx="12"/>
          </p:nvPr>
        </p:nvSpPr>
        <p:spPr>
          <a:ln/>
        </p:spPr>
        <p:txBody>
          <a:bodyPr/>
          <a:lstStyle>
            <a:lvl1pPr>
              <a:defRPr/>
            </a:lvl1pPr>
          </a:lstStyle>
          <a:p>
            <a:fld id="{D76892F9-BEA4-47B9-9DB7-757581DD1C75}" type="slidenum">
              <a:rPr lang="ar-SA" altLang="pt-PT"/>
              <a:pPr/>
              <a:t>‹#›</a:t>
            </a:fld>
            <a:endParaRPr lang="en-US" altLang="pt-PT"/>
          </a:p>
        </p:txBody>
      </p:sp>
    </p:spTree>
    <p:extLst>
      <p:ext uri="{BB962C8B-B14F-4D97-AF65-F5344CB8AC3E}">
        <p14:creationId xmlns:p14="http://schemas.microsoft.com/office/powerpoint/2010/main" val="2145393777"/>
      </p:ext>
    </p:extLst>
  </p:cSld>
  <p:clrMapOvr>
    <a:masterClrMapping/>
  </p:clrMapOvr>
  <p:transition>
    <p:pull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1A380F2-3B96-4791-B4DB-6F9CE3CB84BB}"/>
              </a:ext>
            </a:extLst>
          </p:cNvPr>
          <p:cNvSpPr>
            <a:spLocks noGrp="1" noChangeArrowheads="1"/>
          </p:cNvSpPr>
          <p:nvPr>
            <p:ph type="dt" sz="half" idx="10"/>
          </p:nvPr>
        </p:nvSpPr>
        <p:spPr>
          <a:ln/>
        </p:spPr>
        <p:txBody>
          <a:bodyPr/>
          <a:lstStyle>
            <a:lvl1pPr>
              <a:defRPr/>
            </a:lvl1pPr>
          </a:lstStyle>
          <a:p>
            <a:pPr>
              <a:defRPr/>
            </a:pPr>
            <a:fld id="{D778E3E6-3C7C-438E-9A10-0B93B5F045FB}" type="datetimeFigureOut">
              <a:rPr lang="ar-SA"/>
              <a:pPr>
                <a:defRPr/>
              </a:pPr>
              <a:t>17/07/1441</a:t>
            </a:fld>
            <a:endParaRPr lang="en-US"/>
          </a:p>
        </p:txBody>
      </p:sp>
      <p:sp>
        <p:nvSpPr>
          <p:cNvPr id="3" name="Rectangle 5">
            <a:extLst>
              <a:ext uri="{FF2B5EF4-FFF2-40B4-BE49-F238E27FC236}">
                <a16:creationId xmlns:a16="http://schemas.microsoft.com/office/drawing/2014/main" id="{C2B7B408-FC12-4249-8847-B8FF77EAF2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371D88B-8C0C-409C-AF8A-42255C681806}"/>
              </a:ext>
            </a:extLst>
          </p:cNvPr>
          <p:cNvSpPr>
            <a:spLocks noGrp="1" noChangeArrowheads="1"/>
          </p:cNvSpPr>
          <p:nvPr>
            <p:ph type="sldNum" sz="quarter" idx="12"/>
          </p:nvPr>
        </p:nvSpPr>
        <p:spPr>
          <a:ln/>
        </p:spPr>
        <p:txBody>
          <a:bodyPr/>
          <a:lstStyle>
            <a:lvl1pPr>
              <a:defRPr/>
            </a:lvl1pPr>
          </a:lstStyle>
          <a:p>
            <a:fld id="{B904DE24-5E7E-4A9F-A56B-5845E42AE86C}" type="slidenum">
              <a:rPr lang="ar-SA" altLang="pt-PT"/>
              <a:pPr/>
              <a:t>‹#›</a:t>
            </a:fld>
            <a:endParaRPr lang="en-US" altLang="pt-PT"/>
          </a:p>
        </p:txBody>
      </p:sp>
    </p:spTree>
    <p:extLst>
      <p:ext uri="{BB962C8B-B14F-4D97-AF65-F5344CB8AC3E}">
        <p14:creationId xmlns:p14="http://schemas.microsoft.com/office/powerpoint/2010/main" val="3649202414"/>
      </p:ext>
    </p:extLst>
  </p:cSld>
  <p:clrMapOvr>
    <a:masterClrMapping/>
  </p:clrMapOvr>
  <p:transition>
    <p:pull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5C4E474-33BC-461B-9BD0-04E6EBA7F934}"/>
              </a:ext>
            </a:extLst>
          </p:cNvPr>
          <p:cNvSpPr>
            <a:spLocks noGrp="1" noChangeArrowheads="1"/>
          </p:cNvSpPr>
          <p:nvPr>
            <p:ph type="dt" sz="half" idx="10"/>
          </p:nvPr>
        </p:nvSpPr>
        <p:spPr>
          <a:ln/>
        </p:spPr>
        <p:txBody>
          <a:bodyPr/>
          <a:lstStyle>
            <a:lvl1pPr>
              <a:defRPr/>
            </a:lvl1pPr>
          </a:lstStyle>
          <a:p>
            <a:pPr>
              <a:defRPr/>
            </a:pPr>
            <a:fld id="{FF9E57AF-2699-43BE-B537-371DCDEC5440}" type="datetimeFigureOut">
              <a:rPr lang="ar-SA"/>
              <a:pPr>
                <a:defRPr/>
              </a:pPr>
              <a:t>17/07/1441</a:t>
            </a:fld>
            <a:endParaRPr lang="en-US"/>
          </a:p>
        </p:txBody>
      </p:sp>
      <p:sp>
        <p:nvSpPr>
          <p:cNvPr id="6" name="Rectangle 5">
            <a:extLst>
              <a:ext uri="{FF2B5EF4-FFF2-40B4-BE49-F238E27FC236}">
                <a16:creationId xmlns:a16="http://schemas.microsoft.com/office/drawing/2014/main" id="{860837F1-D3C5-46D2-879B-12293F8668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E9D6B18-FD34-4B0B-936B-48B37B57450A}"/>
              </a:ext>
            </a:extLst>
          </p:cNvPr>
          <p:cNvSpPr>
            <a:spLocks noGrp="1" noChangeArrowheads="1"/>
          </p:cNvSpPr>
          <p:nvPr>
            <p:ph type="sldNum" sz="quarter" idx="12"/>
          </p:nvPr>
        </p:nvSpPr>
        <p:spPr>
          <a:ln/>
        </p:spPr>
        <p:txBody>
          <a:bodyPr/>
          <a:lstStyle>
            <a:lvl1pPr>
              <a:defRPr/>
            </a:lvl1pPr>
          </a:lstStyle>
          <a:p>
            <a:fld id="{B92434F2-5652-403D-8166-A9E7F471EF2D}" type="slidenum">
              <a:rPr lang="ar-SA" altLang="pt-PT"/>
              <a:pPr/>
              <a:t>‹#›</a:t>
            </a:fld>
            <a:endParaRPr lang="en-US" altLang="pt-PT"/>
          </a:p>
        </p:txBody>
      </p:sp>
    </p:spTree>
    <p:extLst>
      <p:ext uri="{BB962C8B-B14F-4D97-AF65-F5344CB8AC3E}">
        <p14:creationId xmlns:p14="http://schemas.microsoft.com/office/powerpoint/2010/main" val="3545779956"/>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6235792"/>
      </p:ext>
    </p:extLst>
  </p:cSld>
  <p:clrMapOvr>
    <a:masterClrMapping/>
  </p:clrMapOvr>
  <p:transition>
    <p:pull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209CFC9-17F5-43C4-AA21-F0356B2C163F}"/>
              </a:ext>
            </a:extLst>
          </p:cNvPr>
          <p:cNvSpPr>
            <a:spLocks noGrp="1" noChangeArrowheads="1"/>
          </p:cNvSpPr>
          <p:nvPr>
            <p:ph type="dt" sz="half" idx="10"/>
          </p:nvPr>
        </p:nvSpPr>
        <p:spPr>
          <a:ln/>
        </p:spPr>
        <p:txBody>
          <a:bodyPr/>
          <a:lstStyle>
            <a:lvl1pPr>
              <a:defRPr/>
            </a:lvl1pPr>
          </a:lstStyle>
          <a:p>
            <a:pPr>
              <a:defRPr/>
            </a:pPr>
            <a:fld id="{F1686476-058B-41D7-AEFA-9A4BDBE55851}" type="datetimeFigureOut">
              <a:rPr lang="ar-SA"/>
              <a:pPr>
                <a:defRPr/>
              </a:pPr>
              <a:t>17/07/1441</a:t>
            </a:fld>
            <a:endParaRPr lang="en-US"/>
          </a:p>
        </p:txBody>
      </p:sp>
      <p:sp>
        <p:nvSpPr>
          <p:cNvPr id="6" name="Rectangle 5">
            <a:extLst>
              <a:ext uri="{FF2B5EF4-FFF2-40B4-BE49-F238E27FC236}">
                <a16:creationId xmlns:a16="http://schemas.microsoft.com/office/drawing/2014/main" id="{A498625B-4505-424B-8E0D-FFEC29F945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786CC89-499C-4BC3-AA92-5102C3317B12}"/>
              </a:ext>
            </a:extLst>
          </p:cNvPr>
          <p:cNvSpPr>
            <a:spLocks noGrp="1" noChangeArrowheads="1"/>
          </p:cNvSpPr>
          <p:nvPr>
            <p:ph type="sldNum" sz="quarter" idx="12"/>
          </p:nvPr>
        </p:nvSpPr>
        <p:spPr>
          <a:ln/>
        </p:spPr>
        <p:txBody>
          <a:bodyPr/>
          <a:lstStyle>
            <a:lvl1pPr>
              <a:defRPr/>
            </a:lvl1pPr>
          </a:lstStyle>
          <a:p>
            <a:fld id="{5F7244CC-17C7-4232-8B9E-97C8F49B9AB5}" type="slidenum">
              <a:rPr lang="ar-SA" altLang="pt-PT"/>
              <a:pPr/>
              <a:t>‹#›</a:t>
            </a:fld>
            <a:endParaRPr lang="en-US" altLang="pt-PT"/>
          </a:p>
        </p:txBody>
      </p:sp>
    </p:spTree>
    <p:extLst>
      <p:ext uri="{BB962C8B-B14F-4D97-AF65-F5344CB8AC3E}">
        <p14:creationId xmlns:p14="http://schemas.microsoft.com/office/powerpoint/2010/main" val="1340211158"/>
      </p:ext>
    </p:extLst>
  </p:cSld>
  <p:clrMapOvr>
    <a:masterClrMapping/>
  </p:clrMapOvr>
  <p:transition>
    <p:pull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E757AFA-518E-4E23-9BA7-BB2F2D30DB0D}"/>
              </a:ext>
            </a:extLst>
          </p:cNvPr>
          <p:cNvSpPr>
            <a:spLocks noGrp="1" noChangeArrowheads="1"/>
          </p:cNvSpPr>
          <p:nvPr>
            <p:ph type="dt" sz="half" idx="10"/>
          </p:nvPr>
        </p:nvSpPr>
        <p:spPr>
          <a:ln/>
        </p:spPr>
        <p:txBody>
          <a:bodyPr/>
          <a:lstStyle>
            <a:lvl1pPr>
              <a:defRPr/>
            </a:lvl1pPr>
          </a:lstStyle>
          <a:p>
            <a:pPr>
              <a:defRPr/>
            </a:pPr>
            <a:fld id="{0B7E5637-DBFC-4462-A192-551BF070F16A}" type="datetimeFigureOut">
              <a:rPr lang="ar-SA"/>
              <a:pPr>
                <a:defRPr/>
              </a:pPr>
              <a:t>17/07/1441</a:t>
            </a:fld>
            <a:endParaRPr lang="en-US"/>
          </a:p>
        </p:txBody>
      </p:sp>
      <p:sp>
        <p:nvSpPr>
          <p:cNvPr id="5" name="Rectangle 5">
            <a:extLst>
              <a:ext uri="{FF2B5EF4-FFF2-40B4-BE49-F238E27FC236}">
                <a16:creationId xmlns:a16="http://schemas.microsoft.com/office/drawing/2014/main" id="{4667CC01-7E29-4DDF-9854-D803D829B0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0AD6BE1-15E1-4BE8-AEA0-91404AA205BD}"/>
              </a:ext>
            </a:extLst>
          </p:cNvPr>
          <p:cNvSpPr>
            <a:spLocks noGrp="1" noChangeArrowheads="1"/>
          </p:cNvSpPr>
          <p:nvPr>
            <p:ph type="sldNum" sz="quarter" idx="12"/>
          </p:nvPr>
        </p:nvSpPr>
        <p:spPr>
          <a:ln/>
        </p:spPr>
        <p:txBody>
          <a:bodyPr/>
          <a:lstStyle>
            <a:lvl1pPr>
              <a:defRPr/>
            </a:lvl1pPr>
          </a:lstStyle>
          <a:p>
            <a:fld id="{2F8FEDDA-8BFF-4B88-AB93-6F31437BAA70}" type="slidenum">
              <a:rPr lang="ar-SA" altLang="pt-PT"/>
              <a:pPr/>
              <a:t>‹#›</a:t>
            </a:fld>
            <a:endParaRPr lang="en-US" altLang="pt-PT"/>
          </a:p>
        </p:txBody>
      </p:sp>
    </p:spTree>
    <p:extLst>
      <p:ext uri="{BB962C8B-B14F-4D97-AF65-F5344CB8AC3E}">
        <p14:creationId xmlns:p14="http://schemas.microsoft.com/office/powerpoint/2010/main" val="3607704638"/>
      </p:ext>
    </p:extLst>
  </p:cSld>
  <p:clrMapOvr>
    <a:masterClrMapping/>
  </p:clrMapOvr>
  <p:transition>
    <p:pull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3B17978-63DF-4319-9B72-D4551FDAA2B6}"/>
              </a:ext>
            </a:extLst>
          </p:cNvPr>
          <p:cNvSpPr>
            <a:spLocks noGrp="1" noChangeArrowheads="1"/>
          </p:cNvSpPr>
          <p:nvPr>
            <p:ph type="dt" sz="half" idx="10"/>
          </p:nvPr>
        </p:nvSpPr>
        <p:spPr>
          <a:ln/>
        </p:spPr>
        <p:txBody>
          <a:bodyPr/>
          <a:lstStyle>
            <a:lvl1pPr>
              <a:defRPr/>
            </a:lvl1pPr>
          </a:lstStyle>
          <a:p>
            <a:pPr>
              <a:defRPr/>
            </a:pPr>
            <a:fld id="{EEE0ADA4-027C-4C41-8743-BDF2DD4E5390}" type="datetimeFigureOut">
              <a:rPr lang="ar-SA"/>
              <a:pPr>
                <a:defRPr/>
              </a:pPr>
              <a:t>17/07/1441</a:t>
            </a:fld>
            <a:endParaRPr lang="en-US"/>
          </a:p>
        </p:txBody>
      </p:sp>
      <p:sp>
        <p:nvSpPr>
          <p:cNvPr id="5" name="Rectangle 5">
            <a:extLst>
              <a:ext uri="{FF2B5EF4-FFF2-40B4-BE49-F238E27FC236}">
                <a16:creationId xmlns:a16="http://schemas.microsoft.com/office/drawing/2014/main" id="{56290886-B686-4EB4-93AB-65504AAC40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CCCBFE2-D61D-477D-BB79-E814CEE83F4E}"/>
              </a:ext>
            </a:extLst>
          </p:cNvPr>
          <p:cNvSpPr>
            <a:spLocks noGrp="1" noChangeArrowheads="1"/>
          </p:cNvSpPr>
          <p:nvPr>
            <p:ph type="sldNum" sz="quarter" idx="12"/>
          </p:nvPr>
        </p:nvSpPr>
        <p:spPr>
          <a:ln/>
        </p:spPr>
        <p:txBody>
          <a:bodyPr/>
          <a:lstStyle>
            <a:lvl1pPr>
              <a:defRPr/>
            </a:lvl1pPr>
          </a:lstStyle>
          <a:p>
            <a:fld id="{9B3F0788-3701-44D5-8954-2DC2E837F496}" type="slidenum">
              <a:rPr lang="ar-SA" altLang="pt-PT"/>
              <a:pPr/>
              <a:t>‹#›</a:t>
            </a:fld>
            <a:endParaRPr lang="en-US" altLang="pt-PT"/>
          </a:p>
        </p:txBody>
      </p:sp>
    </p:spTree>
    <p:extLst>
      <p:ext uri="{BB962C8B-B14F-4D97-AF65-F5344CB8AC3E}">
        <p14:creationId xmlns:p14="http://schemas.microsoft.com/office/powerpoint/2010/main" val="4111009657"/>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36977717"/>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4227751"/>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622041"/>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809557011"/>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7988904"/>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82204212"/>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7727744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0EC63942-D140-4867-B1C4-A08A58B77D2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24800" y="5935663"/>
            <a:ext cx="11430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13">
            <a:extLst>
              <a:ext uri="{FF2B5EF4-FFF2-40B4-BE49-F238E27FC236}">
                <a16:creationId xmlns:a16="http://schemas.microsoft.com/office/drawing/2014/main" id="{E7DC6A0E-8C32-4275-B012-CE6A513363C0}"/>
              </a:ext>
            </a:extLst>
          </p:cNvPr>
          <p:cNvSpPr>
            <a:spLocks noChangeShapeType="1"/>
          </p:cNvSpPr>
          <p:nvPr/>
        </p:nvSpPr>
        <p:spPr bwMode="auto">
          <a:xfrm flipH="1">
            <a:off x="4191000" y="6615113"/>
            <a:ext cx="3733800" cy="14287"/>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a:lstStyle/>
          <a:p>
            <a:endParaRPr lang="pt-PT"/>
          </a:p>
        </p:txBody>
      </p:sp>
      <p:sp>
        <p:nvSpPr>
          <p:cNvPr id="1028" name="Rectangle 14">
            <a:extLst>
              <a:ext uri="{FF2B5EF4-FFF2-40B4-BE49-F238E27FC236}">
                <a16:creationId xmlns:a16="http://schemas.microsoft.com/office/drawing/2014/main" id="{10A3F8A6-27EE-4051-ADAC-A6A243405F00}"/>
              </a:ext>
            </a:extLst>
          </p:cNvPr>
          <p:cNvSpPr>
            <a:spLocks noChangeArrowheads="1"/>
          </p:cNvSpPr>
          <p:nvPr userDrawn="1"/>
        </p:nvSpPr>
        <p:spPr bwMode="auto">
          <a:xfrm rot="5400000">
            <a:off x="-3048000" y="3048000"/>
            <a:ext cx="6858000" cy="762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2400">
                <a:solidFill>
                  <a:schemeClr val="tx1"/>
                </a:solidFill>
                <a:latin typeface="Arial" panose="020B0604020202020204" pitchFamily="34" charset="0"/>
                <a:cs typeface="B Nazanin" panose="00000400000000000000" pitchFamily="2" charset="-78"/>
              </a:defRPr>
            </a:lvl1pPr>
            <a:lvl2pPr marL="742950" indent="-285750" algn="r">
              <a:defRPr sz="2400">
                <a:solidFill>
                  <a:schemeClr val="tx1"/>
                </a:solidFill>
                <a:latin typeface="Arial" panose="020B0604020202020204" pitchFamily="34" charset="0"/>
                <a:cs typeface="B Nazanin" panose="00000400000000000000" pitchFamily="2" charset="-78"/>
              </a:defRPr>
            </a:lvl2pPr>
            <a:lvl3pPr marL="1143000" indent="-228600" algn="r">
              <a:defRPr sz="2400">
                <a:solidFill>
                  <a:schemeClr val="tx1"/>
                </a:solidFill>
                <a:latin typeface="Arial" panose="020B0604020202020204" pitchFamily="34" charset="0"/>
                <a:cs typeface="B Nazanin" panose="00000400000000000000" pitchFamily="2" charset="-78"/>
              </a:defRPr>
            </a:lvl3pPr>
            <a:lvl4pPr marL="1600200" indent="-228600" algn="r">
              <a:defRPr sz="2400">
                <a:solidFill>
                  <a:schemeClr val="tx1"/>
                </a:solidFill>
                <a:latin typeface="Arial" panose="020B0604020202020204" pitchFamily="34" charset="0"/>
                <a:cs typeface="B Nazanin" panose="00000400000000000000" pitchFamily="2" charset="-78"/>
              </a:defRPr>
            </a:lvl4pPr>
            <a:lvl5pPr marL="2057400" indent="-228600" algn="r">
              <a:defRPr sz="2400">
                <a:solidFill>
                  <a:schemeClr val="tx1"/>
                </a:solidFill>
                <a:latin typeface="Arial" panose="020B0604020202020204" pitchFamily="34" charset="0"/>
                <a:cs typeface="B Nazanin" panose="00000400000000000000" pitchFamily="2" charset="-7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9pPr>
          </a:lstStyle>
          <a:p>
            <a:pPr eaLnBrk="1" hangingPunct="1">
              <a:defRPr/>
            </a:pPr>
            <a:endParaRPr lang="en-US"/>
          </a:p>
        </p:txBody>
      </p:sp>
      <p:pic>
        <p:nvPicPr>
          <p:cNvPr id="1029" name="Picture 15">
            <a:extLst>
              <a:ext uri="{FF2B5EF4-FFF2-40B4-BE49-F238E27FC236}">
                <a16:creationId xmlns:a16="http://schemas.microsoft.com/office/drawing/2014/main" id="{713C5C28-BFF1-4592-B265-C3EEC8CE92B6}"/>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828800" y="3048000"/>
            <a:ext cx="5638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6">
            <a:extLst>
              <a:ext uri="{FF2B5EF4-FFF2-40B4-BE49-F238E27FC236}">
                <a16:creationId xmlns:a16="http://schemas.microsoft.com/office/drawing/2014/main" id="{AF012E80-BBAB-457C-A599-AAC22415624D}"/>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rot="2715991">
            <a:off x="153194" y="1066006"/>
            <a:ext cx="1169988"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8">
            <a:extLst>
              <a:ext uri="{FF2B5EF4-FFF2-40B4-BE49-F238E27FC236}">
                <a16:creationId xmlns:a16="http://schemas.microsoft.com/office/drawing/2014/main" id="{120B9140-131E-4274-A33D-CA0453AD3873}"/>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1798638"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9">
            <a:extLst>
              <a:ext uri="{FF2B5EF4-FFF2-40B4-BE49-F238E27FC236}">
                <a16:creationId xmlns:a16="http://schemas.microsoft.com/office/drawing/2014/main" id="{98121239-D009-40FF-B90E-FC0E044BBE32}"/>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0"/>
            <a:ext cx="8413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0">
            <a:extLst>
              <a:ext uri="{FF2B5EF4-FFF2-40B4-BE49-F238E27FC236}">
                <a16:creationId xmlns:a16="http://schemas.microsoft.com/office/drawing/2014/main" id="{74C13CB8-6A21-4BCC-9A56-3C82D7363F7E}"/>
              </a:ext>
            </a:extLst>
          </p:cNvPr>
          <p:cNvSpPr>
            <a:spLocks noChangeArrowheads="1"/>
          </p:cNvSpPr>
          <p:nvPr userDrawn="1"/>
        </p:nvSpPr>
        <p:spPr bwMode="auto">
          <a:xfrm>
            <a:off x="762000" y="0"/>
            <a:ext cx="8382000" cy="411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2400">
                <a:solidFill>
                  <a:schemeClr val="tx1"/>
                </a:solidFill>
                <a:latin typeface="Arial" panose="020B0604020202020204" pitchFamily="34" charset="0"/>
                <a:cs typeface="B Nazanin" panose="00000400000000000000" pitchFamily="2" charset="-78"/>
              </a:defRPr>
            </a:lvl1pPr>
            <a:lvl2pPr marL="742950" indent="-285750" algn="r">
              <a:defRPr sz="2400">
                <a:solidFill>
                  <a:schemeClr val="tx1"/>
                </a:solidFill>
                <a:latin typeface="Arial" panose="020B0604020202020204" pitchFamily="34" charset="0"/>
                <a:cs typeface="B Nazanin" panose="00000400000000000000" pitchFamily="2" charset="-78"/>
              </a:defRPr>
            </a:lvl2pPr>
            <a:lvl3pPr marL="1143000" indent="-228600" algn="r">
              <a:defRPr sz="2400">
                <a:solidFill>
                  <a:schemeClr val="tx1"/>
                </a:solidFill>
                <a:latin typeface="Arial" panose="020B0604020202020204" pitchFamily="34" charset="0"/>
                <a:cs typeface="B Nazanin" panose="00000400000000000000" pitchFamily="2" charset="-78"/>
              </a:defRPr>
            </a:lvl3pPr>
            <a:lvl4pPr marL="1600200" indent="-228600" algn="r">
              <a:defRPr sz="2400">
                <a:solidFill>
                  <a:schemeClr val="tx1"/>
                </a:solidFill>
                <a:latin typeface="Arial" panose="020B0604020202020204" pitchFamily="34" charset="0"/>
                <a:cs typeface="B Nazanin" panose="00000400000000000000" pitchFamily="2" charset="-78"/>
              </a:defRPr>
            </a:lvl4pPr>
            <a:lvl5pPr marL="2057400" indent="-228600" algn="r">
              <a:defRPr sz="2400">
                <a:solidFill>
                  <a:schemeClr val="tx1"/>
                </a:solidFill>
                <a:latin typeface="Arial" panose="020B0604020202020204" pitchFamily="34" charset="0"/>
                <a:cs typeface="B Nazanin" panose="00000400000000000000" pitchFamily="2" charset="-7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9pPr>
          </a:lstStyle>
          <a:p>
            <a:pPr eaLnBrk="1" hangingPunct="1">
              <a:defRPr/>
            </a:pPr>
            <a:endParaRPr lang="en-US"/>
          </a:p>
        </p:txBody>
      </p:sp>
      <p:sp>
        <p:nvSpPr>
          <p:cNvPr id="1034" name="Text Box 11">
            <a:extLst>
              <a:ext uri="{FF2B5EF4-FFF2-40B4-BE49-F238E27FC236}">
                <a16:creationId xmlns:a16="http://schemas.microsoft.com/office/drawing/2014/main" id="{3218BF49-0B42-4492-8D7B-D6A7FCF65E26}"/>
              </a:ext>
            </a:extLst>
          </p:cNvPr>
          <p:cNvSpPr txBox="1">
            <a:spLocks noChangeArrowheads="1"/>
          </p:cNvSpPr>
          <p:nvPr userDrawn="1"/>
        </p:nvSpPr>
        <p:spPr bwMode="auto">
          <a:xfrm>
            <a:off x="466725" y="6462713"/>
            <a:ext cx="37338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cs typeface="B Nazanin" panose="00000400000000000000" pitchFamily="2" charset="-78"/>
              </a:defRPr>
            </a:lvl1pPr>
            <a:lvl2pPr marL="742950" indent="-285750" algn="r">
              <a:defRPr sz="2400">
                <a:solidFill>
                  <a:schemeClr val="tx1"/>
                </a:solidFill>
                <a:latin typeface="Arial" panose="020B0604020202020204" pitchFamily="34" charset="0"/>
                <a:cs typeface="B Nazanin" panose="00000400000000000000" pitchFamily="2" charset="-78"/>
              </a:defRPr>
            </a:lvl2pPr>
            <a:lvl3pPr marL="1143000" indent="-228600" algn="r">
              <a:defRPr sz="2400">
                <a:solidFill>
                  <a:schemeClr val="tx1"/>
                </a:solidFill>
                <a:latin typeface="Arial" panose="020B0604020202020204" pitchFamily="34" charset="0"/>
                <a:cs typeface="B Nazanin" panose="00000400000000000000" pitchFamily="2" charset="-78"/>
              </a:defRPr>
            </a:lvl3pPr>
            <a:lvl4pPr marL="1600200" indent="-228600" algn="r">
              <a:defRPr sz="2400">
                <a:solidFill>
                  <a:schemeClr val="tx1"/>
                </a:solidFill>
                <a:latin typeface="Arial" panose="020B0604020202020204" pitchFamily="34" charset="0"/>
                <a:cs typeface="B Nazanin" panose="00000400000000000000" pitchFamily="2" charset="-78"/>
              </a:defRPr>
            </a:lvl4pPr>
            <a:lvl5pPr marL="2057400" indent="-228600" algn="r">
              <a:defRPr sz="2400">
                <a:solidFill>
                  <a:schemeClr val="tx1"/>
                </a:solidFill>
                <a:latin typeface="Arial" panose="020B0604020202020204" pitchFamily="34" charset="0"/>
                <a:cs typeface="B Nazanin" panose="00000400000000000000" pitchFamily="2" charset="-7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B Nazanin" panose="00000400000000000000" pitchFamily="2" charset="-78"/>
              </a:defRPr>
            </a:lvl9pPr>
          </a:lstStyle>
          <a:p>
            <a:pPr eaLnBrk="1" hangingPunct="1">
              <a:spcBef>
                <a:spcPct val="50000"/>
              </a:spcBef>
              <a:defRPr/>
            </a:pPr>
            <a:r>
              <a:rPr lang="fa-IR" sz="1500" b="1">
                <a:solidFill>
                  <a:schemeClr val="accent2"/>
                </a:solidFill>
              </a:rPr>
              <a:t>دوره آموزشی قوانین کار و تأمین اجتماعی</a:t>
            </a:r>
            <a:endParaRPr lang="en-US" sz="1500" b="1">
              <a:solidFill>
                <a:schemeClr val="accent2"/>
              </a:solidFill>
            </a:endParaRP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ransition>
    <p:pull dir="d"/>
  </p:transition>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9986" name="Rectangle 2">
            <a:extLst>
              <a:ext uri="{FF2B5EF4-FFF2-40B4-BE49-F238E27FC236}">
                <a16:creationId xmlns:a16="http://schemas.microsoft.com/office/drawing/2014/main" id="{018EFA12-A909-4BA7-B177-FE44E77DCE0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t-PT"/>
              <a:t>Click to edit Master title style</a:t>
            </a:r>
          </a:p>
        </p:txBody>
      </p:sp>
      <p:sp>
        <p:nvSpPr>
          <p:cNvPr id="169987" name="Rectangle 3">
            <a:extLst>
              <a:ext uri="{FF2B5EF4-FFF2-40B4-BE49-F238E27FC236}">
                <a16:creationId xmlns:a16="http://schemas.microsoft.com/office/drawing/2014/main" id="{9968B376-55B5-463D-8710-DF32586D9A1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t-PT"/>
              <a:t>Click to edit Master text styles</a:t>
            </a:r>
          </a:p>
          <a:p>
            <a:pPr lvl="1"/>
            <a:r>
              <a:rPr lang="en-US" altLang="pt-PT"/>
              <a:t>Second level</a:t>
            </a:r>
          </a:p>
          <a:p>
            <a:pPr lvl="2"/>
            <a:r>
              <a:rPr lang="en-US" altLang="pt-PT"/>
              <a:t>Third level</a:t>
            </a:r>
          </a:p>
          <a:p>
            <a:pPr lvl="3"/>
            <a:r>
              <a:rPr lang="en-US" altLang="pt-PT"/>
              <a:t>Fourth level</a:t>
            </a:r>
          </a:p>
          <a:p>
            <a:pPr lvl="4"/>
            <a:r>
              <a:rPr lang="en-US" altLang="pt-PT"/>
              <a:t>Fifth level</a:t>
            </a:r>
          </a:p>
        </p:txBody>
      </p:sp>
      <p:sp>
        <p:nvSpPr>
          <p:cNvPr id="169988" name="Rectangle 4">
            <a:extLst>
              <a:ext uri="{FF2B5EF4-FFF2-40B4-BE49-F238E27FC236}">
                <a16:creationId xmlns:a16="http://schemas.microsoft.com/office/drawing/2014/main" id="{9F887987-610A-4D08-99ED-0E9CB9AB074B}"/>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Calibri" pitchFamily="34" charset="0"/>
                <a:cs typeface="B Nazanin" panose="00000400000000000000" pitchFamily="2" charset="-78"/>
              </a:defRPr>
            </a:lvl1pPr>
          </a:lstStyle>
          <a:p>
            <a:pPr>
              <a:defRPr/>
            </a:pPr>
            <a:fld id="{A67E4708-7E57-4DE6-A75D-B68D152DE8F0}" type="datetimeFigureOut">
              <a:rPr lang="ar-SA"/>
              <a:pPr>
                <a:defRPr/>
              </a:pPr>
              <a:t>17/07/1441</a:t>
            </a:fld>
            <a:endParaRPr lang="en-US"/>
          </a:p>
        </p:txBody>
      </p:sp>
      <p:sp>
        <p:nvSpPr>
          <p:cNvPr id="169989" name="Rectangle 5">
            <a:extLst>
              <a:ext uri="{FF2B5EF4-FFF2-40B4-BE49-F238E27FC236}">
                <a16:creationId xmlns:a16="http://schemas.microsoft.com/office/drawing/2014/main" id="{716A2B4D-38DC-43DC-89AA-62A5E81D1B7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Calibri" pitchFamily="34" charset="0"/>
                <a:cs typeface="B Nazanin" panose="00000400000000000000" pitchFamily="2" charset="-78"/>
              </a:defRPr>
            </a:lvl1pPr>
          </a:lstStyle>
          <a:p>
            <a:pPr>
              <a:defRPr/>
            </a:pPr>
            <a:endParaRPr lang="en-US"/>
          </a:p>
        </p:txBody>
      </p:sp>
      <p:sp>
        <p:nvSpPr>
          <p:cNvPr id="169990" name="Rectangle 6">
            <a:extLst>
              <a:ext uri="{FF2B5EF4-FFF2-40B4-BE49-F238E27FC236}">
                <a16:creationId xmlns:a16="http://schemas.microsoft.com/office/drawing/2014/main" id="{25BB16B1-5D32-4921-A485-4228852BFACB}"/>
              </a:ext>
            </a:extLst>
          </p:cNvPr>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Calibri" panose="020F0502020204030204" pitchFamily="34" charset="0"/>
                <a:cs typeface="Arial" panose="020B0604020202020204" pitchFamily="34" charset="0"/>
              </a:defRPr>
            </a:lvl1pPr>
          </a:lstStyle>
          <a:p>
            <a:fld id="{F761FDC5-73DC-4811-BCEC-B38CC4238D24}" type="slidenum">
              <a:rPr lang="ar-SA" altLang="pt-PT"/>
              <a:pPr/>
              <a:t>‹#›</a:t>
            </a:fld>
            <a:endParaRPr lang="en-US" altLang="pt-PT"/>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69986"/>
                                        </p:tgtEl>
                                        <p:attrNameLst>
                                          <p:attrName>style.visibility</p:attrName>
                                        </p:attrNameLst>
                                      </p:cBhvr>
                                      <p:to>
                                        <p:strVal val="visible"/>
                                      </p:to>
                                    </p:set>
                                    <p:anim calcmode="lin" valueType="num">
                                      <p:cBhvr>
                                        <p:cTn id="7" dur="1000" fill="hold"/>
                                        <p:tgtEl>
                                          <p:spTgt spid="169986"/>
                                        </p:tgtEl>
                                        <p:attrNameLst>
                                          <p:attrName>ppt_x</p:attrName>
                                        </p:attrNameLst>
                                      </p:cBhvr>
                                      <p:tavLst>
                                        <p:tav tm="0">
                                          <p:val>
                                            <p:strVal val="#ppt_x-.2"/>
                                          </p:val>
                                        </p:tav>
                                        <p:tav tm="100000">
                                          <p:val>
                                            <p:strVal val="#ppt_x"/>
                                          </p:val>
                                        </p:tav>
                                      </p:tavLst>
                                    </p:anim>
                                    <p:anim calcmode="lin" valueType="num">
                                      <p:cBhvr>
                                        <p:cTn id="8" dur="1000" fill="hold"/>
                                        <p:tgtEl>
                                          <p:spTgt spid="1699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99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69987">
                                            <p:txEl>
                                              <p:pRg st="0" end="0"/>
                                            </p:txEl>
                                          </p:spTgt>
                                        </p:tgtEl>
                                        <p:attrNameLst>
                                          <p:attrName>style.visibility</p:attrName>
                                        </p:attrNameLst>
                                      </p:cBhvr>
                                      <p:to>
                                        <p:strVal val="visible"/>
                                      </p:to>
                                    </p:set>
                                    <p:animEffect transition="in" filter="fade">
                                      <p:cBhvr>
                                        <p:cTn id="14" dur="500"/>
                                        <p:tgtEl>
                                          <p:spTgt spid="169987">
                                            <p:txEl>
                                              <p:pRg st="0" end="0"/>
                                            </p:txEl>
                                          </p:spTgt>
                                        </p:tgtEl>
                                      </p:cBhvr>
                                    </p:animEffect>
                                    <p:anim calcmode="lin" valueType="num">
                                      <p:cBhvr>
                                        <p:cTn id="15" dur="500" fill="hold"/>
                                        <p:tgtEl>
                                          <p:spTgt spid="16998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998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69987">
                                            <p:txEl>
                                              <p:pRg st="1" end="1"/>
                                            </p:txEl>
                                          </p:spTgt>
                                        </p:tgtEl>
                                        <p:attrNameLst>
                                          <p:attrName>style.visibility</p:attrName>
                                        </p:attrNameLst>
                                      </p:cBhvr>
                                      <p:to>
                                        <p:strVal val="visible"/>
                                      </p:to>
                                    </p:set>
                                    <p:animEffect transition="in" filter="fade">
                                      <p:cBhvr>
                                        <p:cTn id="19" dur="500"/>
                                        <p:tgtEl>
                                          <p:spTgt spid="169987">
                                            <p:txEl>
                                              <p:pRg st="1" end="1"/>
                                            </p:txEl>
                                          </p:spTgt>
                                        </p:tgtEl>
                                      </p:cBhvr>
                                    </p:animEffect>
                                    <p:anim calcmode="lin" valueType="num">
                                      <p:cBhvr>
                                        <p:cTn id="20" dur="500" fill="hold"/>
                                        <p:tgtEl>
                                          <p:spTgt spid="16998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6998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69987">
                                            <p:txEl>
                                              <p:pRg st="2" end="2"/>
                                            </p:txEl>
                                          </p:spTgt>
                                        </p:tgtEl>
                                        <p:attrNameLst>
                                          <p:attrName>style.visibility</p:attrName>
                                        </p:attrNameLst>
                                      </p:cBhvr>
                                      <p:to>
                                        <p:strVal val="visible"/>
                                      </p:to>
                                    </p:set>
                                    <p:animEffect transition="in" filter="fade">
                                      <p:cBhvr>
                                        <p:cTn id="24" dur="500"/>
                                        <p:tgtEl>
                                          <p:spTgt spid="169987">
                                            <p:txEl>
                                              <p:pRg st="2" end="2"/>
                                            </p:txEl>
                                          </p:spTgt>
                                        </p:tgtEl>
                                      </p:cBhvr>
                                    </p:animEffect>
                                    <p:anim calcmode="lin" valueType="num">
                                      <p:cBhvr>
                                        <p:cTn id="25" dur="500" fill="hold"/>
                                        <p:tgtEl>
                                          <p:spTgt spid="16998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69987">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69987">
                                            <p:txEl>
                                              <p:pRg st="3" end="3"/>
                                            </p:txEl>
                                          </p:spTgt>
                                        </p:tgtEl>
                                        <p:attrNameLst>
                                          <p:attrName>style.visibility</p:attrName>
                                        </p:attrNameLst>
                                      </p:cBhvr>
                                      <p:to>
                                        <p:strVal val="visible"/>
                                      </p:to>
                                    </p:set>
                                    <p:animEffect transition="in" filter="fade">
                                      <p:cBhvr>
                                        <p:cTn id="29" dur="500"/>
                                        <p:tgtEl>
                                          <p:spTgt spid="169987">
                                            <p:txEl>
                                              <p:pRg st="3" end="3"/>
                                            </p:txEl>
                                          </p:spTgt>
                                        </p:tgtEl>
                                      </p:cBhvr>
                                    </p:animEffect>
                                    <p:anim calcmode="lin" valueType="num">
                                      <p:cBhvr>
                                        <p:cTn id="30" dur="500" fill="hold"/>
                                        <p:tgtEl>
                                          <p:spTgt spid="16998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69987">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169987">
                                            <p:txEl>
                                              <p:pRg st="4" end="4"/>
                                            </p:txEl>
                                          </p:spTgt>
                                        </p:tgtEl>
                                        <p:attrNameLst>
                                          <p:attrName>style.visibility</p:attrName>
                                        </p:attrNameLst>
                                      </p:cBhvr>
                                      <p:to>
                                        <p:strVal val="visible"/>
                                      </p:to>
                                    </p:set>
                                    <p:animEffect transition="in" filter="fade">
                                      <p:cBhvr>
                                        <p:cTn id="34" dur="500"/>
                                        <p:tgtEl>
                                          <p:spTgt spid="169987">
                                            <p:txEl>
                                              <p:pRg st="4" end="4"/>
                                            </p:txEl>
                                          </p:spTgt>
                                        </p:tgtEl>
                                      </p:cBhvr>
                                    </p:animEffect>
                                    <p:anim calcmode="lin" valueType="num">
                                      <p:cBhvr>
                                        <p:cTn id="35" dur="500" fill="hold"/>
                                        <p:tgtEl>
                                          <p:spTgt spid="16998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6998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7" grpId="0" build="p">
        <p:tmplLst>
          <p:tmpl lvl="1">
            <p:tnLst>
              <p:par>
                <p:cTn presetID="44" presetClass="entr" presetSubtype="0" fill="hold" nodeType="clickEffect">
                  <p:stCondLst>
                    <p:cond delay="0"/>
                  </p:stCondLst>
                  <p:childTnLst>
                    <p:set>
                      <p:cBhvr>
                        <p:cTn dur="1" fill="hold">
                          <p:stCondLst>
                            <p:cond delay="0"/>
                          </p:stCondLst>
                        </p:cTn>
                        <p:tgtEl>
                          <p:spTgt spid="169987"/>
                        </p:tgtEl>
                        <p:attrNameLst>
                          <p:attrName>style.visibility</p:attrName>
                        </p:attrNameLst>
                      </p:cBhvr>
                      <p:to>
                        <p:strVal val="visible"/>
                      </p:to>
                    </p:set>
                    <p:animEffect transition="in" filter="fade">
                      <p:cBhvr>
                        <p:cTn dur="500"/>
                        <p:tgtEl>
                          <p:spTgt spid="169987"/>
                        </p:tgtEl>
                      </p:cBhvr>
                    </p:animEffect>
                    <p:anim calcmode="lin" valueType="num">
                      <p:cBhvr>
                        <p:cTn dur="500" fill="hold"/>
                        <p:tgtEl>
                          <p:spTgt spid="169987"/>
                        </p:tgtEl>
                        <p:attrNameLst>
                          <p:attrName>ppt_x</p:attrName>
                        </p:attrNameLst>
                      </p:cBhvr>
                      <p:tavLst>
                        <p:tav tm="0">
                          <p:val>
                            <p:strVal val="#ppt_x"/>
                          </p:val>
                        </p:tav>
                        <p:tav tm="100000">
                          <p:val>
                            <p:strVal val="#ppt_x"/>
                          </p:val>
                        </p:tav>
                      </p:tavLst>
                    </p:anim>
                    <p:anim calcmode="lin" valueType="num">
                      <p:cBhvr>
                        <p:cTn dur="500" fill="hold"/>
                        <p:tgtEl>
                          <p:spTgt spid="169987"/>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169987"/>
                        </p:tgtEl>
                        <p:attrNameLst>
                          <p:attrName>style.visibility</p:attrName>
                        </p:attrNameLst>
                      </p:cBhvr>
                      <p:to>
                        <p:strVal val="visible"/>
                      </p:to>
                    </p:set>
                    <p:animEffect transition="in" filter="fade">
                      <p:cBhvr>
                        <p:cTn dur="500"/>
                        <p:tgtEl>
                          <p:spTgt spid="169987"/>
                        </p:tgtEl>
                      </p:cBhvr>
                    </p:animEffect>
                    <p:anim calcmode="lin" valueType="num">
                      <p:cBhvr>
                        <p:cTn dur="500" fill="hold"/>
                        <p:tgtEl>
                          <p:spTgt spid="169987"/>
                        </p:tgtEl>
                        <p:attrNameLst>
                          <p:attrName>ppt_x</p:attrName>
                        </p:attrNameLst>
                      </p:cBhvr>
                      <p:tavLst>
                        <p:tav tm="0">
                          <p:val>
                            <p:strVal val="#ppt_x"/>
                          </p:val>
                        </p:tav>
                        <p:tav tm="100000">
                          <p:val>
                            <p:strVal val="#ppt_x"/>
                          </p:val>
                        </p:tav>
                      </p:tavLst>
                    </p:anim>
                    <p:anim calcmode="lin" valueType="num">
                      <p:cBhvr>
                        <p:cTn dur="500" fill="hold"/>
                        <p:tgtEl>
                          <p:spTgt spid="169987"/>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169987"/>
                        </p:tgtEl>
                        <p:attrNameLst>
                          <p:attrName>style.visibility</p:attrName>
                        </p:attrNameLst>
                      </p:cBhvr>
                      <p:to>
                        <p:strVal val="visible"/>
                      </p:to>
                    </p:set>
                    <p:animEffect transition="in" filter="fade">
                      <p:cBhvr>
                        <p:cTn dur="500"/>
                        <p:tgtEl>
                          <p:spTgt spid="169987"/>
                        </p:tgtEl>
                      </p:cBhvr>
                    </p:animEffect>
                    <p:anim calcmode="lin" valueType="num">
                      <p:cBhvr>
                        <p:cTn dur="500" fill="hold"/>
                        <p:tgtEl>
                          <p:spTgt spid="169987"/>
                        </p:tgtEl>
                        <p:attrNameLst>
                          <p:attrName>ppt_x</p:attrName>
                        </p:attrNameLst>
                      </p:cBhvr>
                      <p:tavLst>
                        <p:tav tm="0">
                          <p:val>
                            <p:strVal val="#ppt_x"/>
                          </p:val>
                        </p:tav>
                        <p:tav tm="100000">
                          <p:val>
                            <p:strVal val="#ppt_x"/>
                          </p:val>
                        </p:tav>
                      </p:tavLst>
                    </p:anim>
                    <p:anim calcmode="lin" valueType="num">
                      <p:cBhvr>
                        <p:cTn dur="500" fill="hold"/>
                        <p:tgtEl>
                          <p:spTgt spid="169987"/>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169987"/>
                        </p:tgtEl>
                        <p:attrNameLst>
                          <p:attrName>style.visibility</p:attrName>
                        </p:attrNameLst>
                      </p:cBhvr>
                      <p:to>
                        <p:strVal val="visible"/>
                      </p:to>
                    </p:set>
                    <p:animEffect transition="in" filter="fade">
                      <p:cBhvr>
                        <p:cTn dur="500"/>
                        <p:tgtEl>
                          <p:spTgt spid="169987"/>
                        </p:tgtEl>
                      </p:cBhvr>
                    </p:animEffect>
                    <p:anim calcmode="lin" valueType="num">
                      <p:cBhvr>
                        <p:cTn dur="500" fill="hold"/>
                        <p:tgtEl>
                          <p:spTgt spid="169987"/>
                        </p:tgtEl>
                        <p:attrNameLst>
                          <p:attrName>ppt_x</p:attrName>
                        </p:attrNameLst>
                      </p:cBhvr>
                      <p:tavLst>
                        <p:tav tm="0">
                          <p:val>
                            <p:strVal val="#ppt_x"/>
                          </p:val>
                        </p:tav>
                        <p:tav tm="100000">
                          <p:val>
                            <p:strVal val="#ppt_x"/>
                          </p:val>
                        </p:tav>
                      </p:tavLst>
                    </p:anim>
                    <p:anim calcmode="lin" valueType="num">
                      <p:cBhvr>
                        <p:cTn dur="500" fill="hold"/>
                        <p:tgtEl>
                          <p:spTgt spid="169987"/>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169987"/>
                        </p:tgtEl>
                        <p:attrNameLst>
                          <p:attrName>style.visibility</p:attrName>
                        </p:attrNameLst>
                      </p:cBhvr>
                      <p:to>
                        <p:strVal val="visible"/>
                      </p:to>
                    </p:set>
                    <p:animEffect transition="in" filter="fade">
                      <p:cBhvr>
                        <p:cTn dur="500"/>
                        <p:tgtEl>
                          <p:spTgt spid="169987"/>
                        </p:tgtEl>
                      </p:cBhvr>
                    </p:animEffect>
                    <p:anim calcmode="lin" valueType="num">
                      <p:cBhvr>
                        <p:cTn dur="500" fill="hold"/>
                        <p:tgtEl>
                          <p:spTgt spid="169987"/>
                        </p:tgtEl>
                        <p:attrNameLst>
                          <p:attrName>ppt_x</p:attrName>
                        </p:attrNameLst>
                      </p:cBhvr>
                      <p:tavLst>
                        <p:tav tm="0">
                          <p:val>
                            <p:strVal val="#ppt_x"/>
                          </p:val>
                        </p:tav>
                        <p:tav tm="100000">
                          <p:val>
                            <p:strVal val="#ppt_x"/>
                          </p:val>
                        </p:tav>
                      </p:tavLst>
                    </p:anim>
                    <p:anim calcmode="lin" valueType="num">
                      <p:cBhvr>
                        <p:cTn dur="500" fill="hold"/>
                        <p:tgtEl>
                          <p:spTgt spid="169987"/>
                        </p:tgtEl>
                        <p:attrNameLst>
                          <p:attrName>ppt_y</p:attrName>
                        </p:attrNameLst>
                      </p:cBhvr>
                      <p:tavLst>
                        <p:tav tm="0">
                          <p:val>
                            <p:strVal val="#ppt_y+.05"/>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944B6-E9EA-4F1F-8F15-B0495CF57217}"/>
              </a:ext>
            </a:extLst>
          </p:cNvPr>
          <p:cNvSpPr>
            <a:spLocks noGrp="1"/>
          </p:cNvSpPr>
          <p:nvPr>
            <p:ph type="title" idx="4294967295"/>
          </p:nvPr>
        </p:nvSpPr>
        <p:spPr>
          <a:xfrm>
            <a:off x="1371600" y="2133600"/>
            <a:ext cx="6953250" cy="2667000"/>
          </a:xfrm>
          <a:prstGeom prst="rect">
            <a:avLst/>
          </a:prstGeom>
        </p:spPr>
        <p:txBody>
          <a:bodyPr>
            <a:normAutofit/>
          </a:bodyPr>
          <a:lstStyle/>
          <a:p>
            <a:pPr algn="r" eaLnBrk="1" hangingPunct="1">
              <a:defRPr/>
            </a:pPr>
            <a:r>
              <a:rPr lang="fa-IR" sz="4000" dirty="0">
                <a:effectLst>
                  <a:outerShdw blurRad="38100" dist="38100" dir="2700000" algn="tl">
                    <a:srgbClr val="C0C0C0"/>
                  </a:outerShdw>
                </a:effectLst>
                <a:cs typeface="B Titr" pitchFamily="2" charset="-78"/>
              </a:rPr>
              <a:t> قوانین کار و تامین</a:t>
            </a:r>
            <a:br>
              <a:rPr lang="fa-IR" sz="4000" dirty="0">
                <a:effectLst>
                  <a:outerShdw blurRad="38100" dist="38100" dir="2700000" algn="tl">
                    <a:srgbClr val="C0C0C0"/>
                  </a:outerShdw>
                </a:effectLst>
                <a:cs typeface="B Titr" pitchFamily="2" charset="-78"/>
              </a:rPr>
            </a:br>
            <a:r>
              <a:rPr lang="fa-IR" sz="4000" dirty="0">
                <a:effectLst>
                  <a:outerShdw blurRad="38100" dist="38100" dir="2700000" algn="tl">
                    <a:srgbClr val="C0C0C0"/>
                  </a:outerShdw>
                </a:effectLst>
                <a:cs typeface="B Titr" pitchFamily="2" charset="-78"/>
              </a:rPr>
              <a:t> اجتماعی</a:t>
            </a:r>
            <a:br>
              <a:rPr lang="en-US" sz="4000" dirty="0">
                <a:effectLst>
                  <a:outerShdw blurRad="38100" dist="38100" dir="2700000" algn="tl">
                    <a:srgbClr val="C0C0C0"/>
                  </a:outerShdw>
                </a:effectLst>
                <a:cs typeface="B Titr" pitchFamily="2" charset="-78"/>
              </a:rPr>
            </a:br>
            <a:br>
              <a:rPr lang="fa-IR" sz="1600" dirty="0">
                <a:solidFill>
                  <a:schemeClr val="tx1"/>
                </a:solidFill>
                <a:cs typeface="B Titr" pitchFamily="2" charset="-78"/>
              </a:rPr>
            </a:br>
            <a:br>
              <a:rPr lang="fa-IR" sz="1600" dirty="0">
                <a:solidFill>
                  <a:schemeClr val="tx1"/>
                </a:solidFill>
                <a:cs typeface="B Titr" pitchFamily="2" charset="-78"/>
              </a:rPr>
            </a:br>
            <a:r>
              <a:rPr lang="fa-IR" sz="1600" dirty="0">
                <a:solidFill>
                  <a:schemeClr val="tx1"/>
                </a:solidFill>
                <a:cs typeface="B Titr" pitchFamily="2" charset="-78"/>
              </a:rPr>
              <a:t>اسفند 1398</a:t>
            </a:r>
            <a:br>
              <a:rPr lang="en-US" sz="4000" dirty="0">
                <a:solidFill>
                  <a:schemeClr val="tx1"/>
                </a:solidFill>
              </a:rPr>
            </a:br>
            <a:endParaRPr lang="en-US" sz="4000" dirty="0">
              <a:solidFill>
                <a:schemeClr val="tx1"/>
              </a:solidFill>
            </a:endParaRPr>
          </a:p>
        </p:txBody>
      </p:sp>
      <p:pic>
        <p:nvPicPr>
          <p:cNvPr id="5123" name="Picture 5" descr="D:\msp\MEDIA\CAGCAT10\j0149481.wmf">
            <a:extLst>
              <a:ext uri="{FF2B5EF4-FFF2-40B4-BE49-F238E27FC236}">
                <a16:creationId xmlns:a16="http://schemas.microsoft.com/office/drawing/2014/main" id="{BCE3E158-C38F-4B28-926C-809CE1FFF3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905000" y="3048000"/>
            <a:ext cx="3048000" cy="292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4" name="Group 25">
            <a:extLst>
              <a:ext uri="{FF2B5EF4-FFF2-40B4-BE49-F238E27FC236}">
                <a16:creationId xmlns:a16="http://schemas.microsoft.com/office/drawing/2014/main" id="{51ADE7D6-144D-41C6-9CD1-6F0D5EC32744}"/>
              </a:ext>
            </a:extLst>
          </p:cNvPr>
          <p:cNvGrpSpPr>
            <a:grpSpLocks/>
          </p:cNvGrpSpPr>
          <p:nvPr/>
        </p:nvGrpSpPr>
        <p:grpSpPr bwMode="auto">
          <a:xfrm>
            <a:off x="1066800" y="1066800"/>
            <a:ext cx="7391400" cy="762000"/>
            <a:chOff x="672" y="672"/>
            <a:chExt cx="4656" cy="480"/>
          </a:xfrm>
        </p:grpSpPr>
        <p:sp>
          <p:nvSpPr>
            <p:cNvPr id="5125" name="Rectangle 22">
              <a:extLst>
                <a:ext uri="{FF2B5EF4-FFF2-40B4-BE49-F238E27FC236}">
                  <a16:creationId xmlns:a16="http://schemas.microsoft.com/office/drawing/2014/main" id="{E8350942-C849-45A4-9DDB-BAE40EA6289D}"/>
                </a:ext>
              </a:extLst>
            </p:cNvPr>
            <p:cNvSpPr>
              <a:spLocks noChangeArrowheads="1"/>
            </p:cNvSpPr>
            <p:nvPr/>
          </p:nvSpPr>
          <p:spPr bwMode="auto">
            <a:xfrm>
              <a:off x="672" y="672"/>
              <a:ext cx="4656" cy="17"/>
            </a:xfrm>
            <a:prstGeom prst="rect">
              <a:avLst/>
            </a:prstGeom>
            <a:gradFill rotWithShape="1">
              <a:gsLst>
                <a:gs pos="0">
                  <a:srgbClr val="0066CC"/>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eaLnBrk="1" hangingPunct="1"/>
              <a:endParaRPr lang="fa-IR" altLang="pt-PT"/>
            </a:p>
          </p:txBody>
        </p:sp>
        <p:sp>
          <p:nvSpPr>
            <p:cNvPr id="5126" name="Rectangle 24">
              <a:extLst>
                <a:ext uri="{FF2B5EF4-FFF2-40B4-BE49-F238E27FC236}">
                  <a16:creationId xmlns:a16="http://schemas.microsoft.com/office/drawing/2014/main" id="{D7B8E61D-8EE8-4928-8F5E-3E7FBF59FA67}"/>
                </a:ext>
              </a:extLst>
            </p:cNvPr>
            <p:cNvSpPr>
              <a:spLocks noChangeArrowheads="1"/>
            </p:cNvSpPr>
            <p:nvPr/>
          </p:nvSpPr>
          <p:spPr bwMode="auto">
            <a:xfrm>
              <a:off x="672" y="672"/>
              <a:ext cx="17" cy="48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eaLnBrk="1" hangingPunct="1"/>
              <a:endParaRPr lang="fa-IR" altLang="pt-PT"/>
            </a:p>
          </p:txBody>
        </p:sp>
      </p:gr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CDC4B-481E-4B67-97DE-F04763019F68}"/>
              </a:ext>
            </a:extLst>
          </p:cNvPr>
          <p:cNvSpPr>
            <a:spLocks noGrp="1"/>
          </p:cNvSpPr>
          <p:nvPr>
            <p:ph type="title" idx="4294967295"/>
          </p:nvPr>
        </p:nvSpPr>
        <p:spPr>
          <a:xfrm>
            <a:off x="1447800" y="381000"/>
            <a:ext cx="7486650" cy="6019800"/>
          </a:xfrm>
          <a:prstGeom prst="rect">
            <a:avLst/>
          </a:prstGeom>
        </p:spPr>
        <p:txBody>
          <a:bodyPr/>
          <a:lstStyle/>
          <a:p>
            <a:pPr algn="r" eaLnBrk="1" hangingPunct="1">
              <a:defRPr/>
            </a:pPr>
            <a:r>
              <a:rPr lang="fa-IR" sz="2200" b="1" dirty="0">
                <a:effectLst>
                  <a:outerShdw blurRad="38100" dist="38100" dir="2700000" algn="tl">
                    <a:srgbClr val="C0C0C0"/>
                  </a:outerShdw>
                </a:effectLst>
                <a:cs typeface="B Titr" pitchFamily="2" charset="-78"/>
              </a:rPr>
              <a:t>18-قصور كارگر در انجام وظيفه يا نقض آئين نامه‌هاي انضباطي كارگاه</a:t>
            </a:r>
            <a:r>
              <a:rPr lang="fa-IR" sz="2200" b="1" dirty="0">
                <a:effectLst>
                  <a:outerShdw blurRad="38100" dist="38100" dir="2700000" algn="tl">
                    <a:srgbClr val="C0C0C0"/>
                  </a:outerShdw>
                </a:effectLst>
                <a:cs typeface="B Nazanin" pitchFamily="2" charset="-78"/>
              </a:rPr>
              <a:t>:</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Nazanin" pitchFamily="2" charset="-78"/>
              </a:rPr>
              <a:t>هرگاه كارگر در انجام وظايف محوله قصور ورزد و يا آئين نامه‌هاي انضباطي كارگاه را پس از تذكرات كتبي نقض نمايد كارفرما حق دارد در صورت اعلام نظر مثبت شوراي اسلامي كار علاوه بر مطالبات و حقوق معوقه به نسبت هر سال سابقه كار معادل يك ماه آخرين حقوق كارگر را به عنوان «حق سنوات» به وي پرداخت و قرارداد كار را فسخ نمايد.</a:t>
            </a: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Nazanin" pitchFamily="2" charset="-78"/>
              </a:rPr>
              <a:t>در واحدهاي فاقد شوراي اسلامي كار نظر مثبت انجمن صنفي لازم است، در هر مورد از موارد ياد شده يا در كارگاههاي فاقد شوراي اسلامي كار يا تشكل كارگري ديگر، اگر مسأله با توافق حل نشد به هيأت تشخيص و درصورت اعتراض به هيأت حل اختلاف ارجاع خواهد شد. در طول مدت رسيدگي مراجع حل اختلاف قرارداد به حالت تعليق در مي‌آيد.</a:t>
            </a: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CCC28-70AC-42B4-8B3D-C5F69DD94ED6}"/>
              </a:ext>
            </a:extLst>
          </p:cNvPr>
          <p:cNvSpPr>
            <a:spLocks noGrp="1"/>
          </p:cNvSpPr>
          <p:nvPr>
            <p:ph type="title" idx="4294967295"/>
          </p:nvPr>
        </p:nvSpPr>
        <p:spPr>
          <a:xfrm>
            <a:off x="1447800" y="1295400"/>
            <a:ext cx="7486650" cy="4724400"/>
          </a:xfrm>
          <a:prstGeom prst="rect">
            <a:avLst/>
          </a:prstGeom>
        </p:spPr>
        <p:txBody>
          <a:bodyPr/>
          <a:lstStyle/>
          <a:p>
            <a:pPr algn="r" eaLnBrk="1" hangingPunct="1">
              <a:defRPr/>
            </a:pPr>
            <a:r>
              <a:rPr lang="fa-IR" sz="2200" dirty="0">
                <a:effectLst>
                  <a:outerShdw blurRad="38100" dist="38100" dir="2700000" algn="tl">
                    <a:srgbClr val="C0C0C0"/>
                  </a:outerShdw>
                </a:effectLst>
                <a:cs typeface="B Titr" pitchFamily="2" charset="-78"/>
              </a:rPr>
              <a:t>19-آئين نامه انضباطي كار:</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مجموعه مقرراتي است كه در چهار چوب قانون كار و مقررات در كارگاه‌هاي بيش از ده نفر كارگر متناسب با شرايط و اوضاع و احوال توسط كارفرما تهيه شده و پس از تأييد واحد كار و امور اجتماعي محل توسط كميته انضباط كار به مورد اجرا گذاشته مي‌شود.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20-قصور:</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هرگونه كوتاهي در انجام وظايف محوله و يا هرگونه فعل و ترك فعل كه موجب نقض آئين نامه‌هاي انضباطي كارگاه، بروز اختلال و بي‌نظمي در روند طبيعي كار، كاهش كمي و كيفي توليد و خدمات، افزايش ضايعات، ضررو زيان و نقض شئون اسلامي در كارگاه را فراهم نمايد، قصور نامند.</a:t>
            </a:r>
            <a:br>
              <a:rPr lang="fa-IR"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a:t>
            </a:r>
            <a:br>
              <a:rPr lang="fa-IR"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pic>
        <p:nvPicPr>
          <p:cNvPr id="16387" name="Picture 4" descr="D:\msp\MEDIA\CAGCAT10\j0300840.wmf">
            <a:extLst>
              <a:ext uri="{FF2B5EF4-FFF2-40B4-BE49-F238E27FC236}">
                <a16:creationId xmlns:a16="http://schemas.microsoft.com/office/drawing/2014/main" id="{78B38AA2-43AA-41F1-997E-3CFA793184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28600"/>
            <a:ext cx="1814513" cy="152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d"/>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9A259-2E0A-486D-B585-29B297FA0923}"/>
              </a:ext>
            </a:extLst>
          </p:cNvPr>
          <p:cNvSpPr>
            <a:spLocks noGrp="1"/>
          </p:cNvSpPr>
          <p:nvPr>
            <p:ph type="title" idx="4294967295"/>
          </p:nvPr>
        </p:nvSpPr>
        <p:spPr>
          <a:xfrm>
            <a:off x="1447800" y="274638"/>
            <a:ext cx="7486650" cy="5287962"/>
          </a:xfrm>
          <a:prstGeom prst="rect">
            <a:avLst/>
          </a:prstGeom>
        </p:spPr>
        <p:txBody>
          <a:bodyPr/>
          <a:lstStyle/>
          <a:p>
            <a:pPr algn="r" eaLnBrk="1" hangingPunct="1">
              <a:defRPr/>
            </a:pPr>
            <a:r>
              <a:rPr lang="fa-IR" sz="2200">
                <a:effectLst>
                  <a:outerShdw blurRad="38100" dist="38100" dir="2700000" algn="tl">
                    <a:srgbClr val="C0C0C0"/>
                  </a:outerShdw>
                </a:effectLst>
                <a:cs typeface="B Titr" pitchFamily="2" charset="-78"/>
              </a:rPr>
              <a:t>21-تركيب كميته انضباط كار:</a:t>
            </a:r>
            <a:br>
              <a:rPr lang="fa-IR" sz="2200">
                <a:effectLst>
                  <a:outerShdw blurRad="38100" dist="38100" dir="2700000" algn="tl">
                    <a:srgbClr val="C0C0C0"/>
                  </a:outerShdw>
                </a:effectLst>
                <a:cs typeface="B Titr" pitchFamily="2" charset="-78"/>
              </a:rPr>
            </a:b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الف) در كارگاه‌هاي بالاي 35 نفر كارگر: متشكل است از دو نفر نماينده كارگران – دو نفر نماينده كارفرما و يك نفر نماينده سرپرستان ب) در كارگاه‌هاي كمتر از 35 نفر كارگر: متشكل است از  يك نفرنماينده كارگران – يك نفر نماينده كارفرما و يك نفر به انتخاب دو نفر ديگر كه در صورت عدم توافق نظر اداره كار محل لازم الاجرا مي باشد.</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 </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Titr" pitchFamily="2" charset="-78"/>
              </a:rPr>
              <a:t>22-مدت عضويت در كميته و تصميمات كميته:</a:t>
            </a:r>
            <a:br>
              <a:rPr lang="fa-IR" sz="2200">
                <a:effectLst>
                  <a:outerShdw blurRad="38100" dist="38100" dir="2700000" algn="tl">
                    <a:srgbClr val="C0C0C0"/>
                  </a:outerShdw>
                </a:effectLst>
                <a:cs typeface="B Titr" pitchFamily="2" charset="-78"/>
              </a:rPr>
            </a:b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الف) مدت عضويت در كميته 2 سال است و انتخاب مجدد اعضا در كميته بلامانع است.</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ب) تصميمات با اكثريت آراء معتبر است مگر در زمينه اخراج كه مقررات ماده 27 قانون كار لازم الرعايه مي‌باشد.</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ج) تصميمات كميته نبايد مغاير با قانون كار و آئين نامه‌ها و مقررات مربوطه باشد.</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د) در صورت اعتراض به تصميمات كميته، موضوع قابل طرح در مراجع حل اختلاف مي‌باشد</a:t>
            </a:r>
            <a:endParaRPr lang="en-US" sz="2200">
              <a:effectLst>
                <a:outerShdw blurRad="38100" dist="38100" dir="2700000" algn="tl">
                  <a:srgbClr val="C0C0C0"/>
                </a:outerShdw>
              </a:effectLst>
              <a:cs typeface="B Nazanin" pitchFamily="2" charset="-78"/>
            </a:endParaRPr>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AAE9-C037-44E2-8F50-3ACC8601D9FF}"/>
              </a:ext>
            </a:extLst>
          </p:cNvPr>
          <p:cNvSpPr>
            <a:spLocks noGrp="1"/>
          </p:cNvSpPr>
          <p:nvPr>
            <p:ph type="title" idx="4294967295"/>
          </p:nvPr>
        </p:nvSpPr>
        <p:spPr>
          <a:xfrm>
            <a:off x="1447800" y="1828800"/>
            <a:ext cx="7486650" cy="1828800"/>
          </a:xfrm>
          <a:prstGeom prst="rect">
            <a:avLst/>
          </a:prstGeom>
        </p:spPr>
        <p:txBody>
          <a:bodyPr>
            <a:normAutofit fontScale="90000"/>
          </a:bodyPr>
          <a:lstStyle/>
          <a:p>
            <a:pPr algn="r" eaLnBrk="1" hangingPunct="1">
              <a:defRPr/>
            </a:pPr>
            <a:r>
              <a:rPr lang="fa-IR" sz="2200" dirty="0">
                <a:effectLst>
                  <a:outerShdw blurRad="38100" dist="38100" dir="2700000" algn="tl">
                    <a:srgbClr val="C0C0C0"/>
                  </a:outerShdw>
                </a:effectLst>
                <a:cs typeface="B Titr" pitchFamily="2" charset="-78"/>
              </a:rPr>
              <a:t>23-مزد: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عباتست از وجوه نقدي يا غير نقدي و يا مجموع آنها كه در مقابل انجام كار به كارگر پرداخت مي‌شود.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چنانچه مزد با ساعات انجام كار مرتبط باشد مزد ساعتي و در صورتي كه بر اساس ميزان انجام كار و يا محصول توليد شده باشد كارمزد و چنانچه بر اساس محصول توليد شده و يا ميزان انجام كار در زمان معين باشد كار مزد ساعتي، ناميده مي‌شود.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24-حق السعي:</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كليه دريافتي هاي قانوني كه كارگر به اعتبار قرارداد كار اعم از مزد يا حقوق، كمك عائله‌مندي، هزينه‌هاي مسكن، خواربار، اياب و ذهاب، مزاياي غير نقدي، پاداش افزايش توليد، سود سالانه و نظاير آنها را دريافت مي‌نمايد را حق السعي مي‌نامند.</a:t>
            </a:r>
            <a:endParaRPr lang="en-US" sz="2200" dirty="0">
              <a:effectLst>
                <a:outerShdw blurRad="38100" dist="38100" dir="2700000" algn="tl">
                  <a:srgbClr val="C0C0C0"/>
                </a:outerShdw>
              </a:effectLst>
              <a:cs typeface="B Nazanin" pitchFamily="2" charset="-78"/>
            </a:endParaRPr>
          </a:p>
        </p:txBody>
      </p:sp>
      <p:pic>
        <p:nvPicPr>
          <p:cNvPr id="15365" name="Picture 5" descr="E:\aksha\marketing-strategy-win-new-clients.jpg">
            <a:extLst>
              <a:ext uri="{FF2B5EF4-FFF2-40B4-BE49-F238E27FC236}">
                <a16:creationId xmlns:a16="http://schemas.microsoft.com/office/drawing/2014/main" id="{6A0A9E49-D3B3-408A-9F5A-C4647AACAAF8}"/>
              </a:ext>
            </a:extLst>
          </p:cNvPr>
          <p:cNvPicPr>
            <a:picLocks noChangeAspect="1" noChangeArrowheads="1"/>
          </p:cNvPicPr>
          <p:nvPr/>
        </p:nvPicPr>
        <p:blipFill>
          <a:blip r:embed="rId2"/>
          <a:srcRect/>
          <a:stretch>
            <a:fillRect/>
          </a:stretch>
        </p:blipFill>
        <p:spPr bwMode="auto">
          <a:xfrm>
            <a:off x="1066800" y="228600"/>
            <a:ext cx="1722555" cy="2211388"/>
          </a:xfrm>
          <a:prstGeom prst="rect">
            <a:avLst/>
          </a:prstGeom>
          <a:ln>
            <a:noFill/>
          </a:ln>
          <a:effectLst>
            <a:softEdge rad="112500"/>
          </a:effectLst>
        </p:spPr>
      </p:pic>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5F183-C47B-4A73-B092-E2C518826372}"/>
              </a:ext>
            </a:extLst>
          </p:cNvPr>
          <p:cNvSpPr>
            <a:spLocks noGrp="1"/>
          </p:cNvSpPr>
          <p:nvPr>
            <p:ph type="title" idx="4294967295"/>
          </p:nvPr>
        </p:nvSpPr>
        <p:spPr>
          <a:xfrm>
            <a:off x="1295400" y="1676400"/>
            <a:ext cx="7639050" cy="4038600"/>
          </a:xfrm>
          <a:prstGeom prst="rect">
            <a:avLst/>
          </a:prstGeom>
        </p:spPr>
        <p:txBody>
          <a:bodyPr>
            <a:normAutofit/>
          </a:bodyPr>
          <a:lstStyle/>
          <a:p>
            <a:pPr algn="r" eaLnBrk="1" hangingPunct="1">
              <a:defRPr/>
            </a:pPr>
            <a:r>
              <a:rPr lang="fa-IR" sz="2200" dirty="0">
                <a:effectLst>
                  <a:outerShdw blurRad="38100" dist="38100" dir="2700000" algn="tl">
                    <a:srgbClr val="C0C0C0"/>
                  </a:outerShdw>
                </a:effectLst>
                <a:cs typeface="B Titr" pitchFamily="2" charset="-78"/>
              </a:rPr>
              <a:t>25-مزد ثابت، مزد گروه، مزد پايه، مزد مبنا</a:t>
            </a:r>
            <a:br>
              <a:rPr lang="fa-IR" sz="2200"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الف- مزد ثابت عبارتست از مجموع مزد شغل و مزاياي ثابت پرداختي به تبع شغل</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ب- دركارگاه‌هاي فاقد طرح طبقه بندي مشاغل، مزايايي كه برحسب ماهيت شغل يا محيط كار و براي ترميم مزد در ساعات عادي كار پرداخت مي‌گردد از قبيل مزاياي سختي كار – مزاياي سرپرستي – فوق العاده شغل و غيره مزد ثابت است.</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ج- در كارگاه‌هاي داراي طرح طبقه بندي مشاغل مزد گروه و پايه را مزد مبنا گويند.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نكته: مزاياي رفاهي و انگيزه‌اي از قبيل كمك هزينه مسكن، خوار و بار – كمك هزينه عائله مندي ، پاداش افزايش توليد و سود سالانه جزء مزد ثابت و مزد مبنا محسوب نمي‌شوند.</a:t>
            </a: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D7DB9-E79D-43E2-AEF0-8D38750D6261}"/>
              </a:ext>
            </a:extLst>
          </p:cNvPr>
          <p:cNvSpPr>
            <a:spLocks noGrp="1"/>
          </p:cNvSpPr>
          <p:nvPr>
            <p:ph type="title" idx="4294967295"/>
          </p:nvPr>
        </p:nvSpPr>
        <p:spPr>
          <a:xfrm>
            <a:off x="1295400" y="304800"/>
            <a:ext cx="7486650" cy="1143000"/>
          </a:xfrm>
          <a:prstGeom prst="rect">
            <a:avLst/>
          </a:prstGeom>
        </p:spPr>
        <p:txBody>
          <a:bodyPr/>
          <a:lstStyle/>
          <a:p>
            <a:pPr algn="r" eaLnBrk="1" hangingPunct="1">
              <a:defRPr/>
            </a:pPr>
            <a:r>
              <a:rPr lang="fa-IR" sz="2200">
                <a:effectLst>
                  <a:outerShdw blurRad="38100" dist="38100" dir="2700000" algn="tl">
                    <a:srgbClr val="C0C0C0"/>
                  </a:outerShdw>
                </a:effectLst>
                <a:cs typeface="B Titr" pitchFamily="2" charset="-78"/>
              </a:rPr>
              <a:t>26-شوراي عالي كار:</a:t>
            </a:r>
            <a:br>
              <a:rPr lang="fa-IR" sz="2200">
                <a:effectLst>
                  <a:outerShdw blurRad="38100" dist="38100" dir="2700000" algn="tl">
                    <a:srgbClr val="C0C0C0"/>
                  </a:outerShdw>
                </a:effectLst>
                <a:cs typeface="B Titr" pitchFamily="2" charset="-78"/>
              </a:rPr>
            </a:b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در وزارت كار و امور اجتماعي شوراي بنام شوراي عالي كار تشكيل مي‌گردد.</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تركيب شورا: </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الف) وزير كار و امور اجتماعي بعنوان رئيس شورا</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ب) دو نفر از افراد بصير و مطلع در مسائل اجتماعي و اقتصادي به پيشنهاد كارفرما و تصويب هيأت وزيران كه يك نفر از آنان از اعضاي شوراي عالي صنايع انتخاب خواهد شد ج) سه نفر از نمايندگان كارفرمايان (يك نفر از بخش كشاورزي) به انتخاب كارفرمايان – د) سه نفر از نمايندگان كارگران يك نفر از بخش كشاورزي به انتخاب كانون عالي شوراهاي اسلامي كار</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 به استثناي وزير كار امور اجتماعي، بقيه اعضاء براي مدت 2 سال تعيين مي‌شوند و انتخاب مجدد آنها بلامانع است</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 هر يك از اعضا داراي يك رأي خواهند بود.</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شوراي عالي كار هر ماه يك بار تشكيل جلسه مي‌دهد. در صورت ضرورت جلسات فوق العاده به دعوت رئيس يا تقاضاي سه نفر از اعضاي تشكيل مي‌گردد.</a:t>
            </a:r>
            <a:br>
              <a:rPr lang="en-US" sz="2200">
                <a:effectLst>
                  <a:outerShdw blurRad="38100" dist="38100" dir="2700000" algn="tl">
                    <a:srgbClr val="C0C0C0"/>
                  </a:outerShdw>
                </a:effectLst>
                <a:cs typeface="B Nazanin" pitchFamily="2" charset="-78"/>
              </a:rPr>
            </a:br>
            <a:r>
              <a:rPr lang="fa-IR" sz="2200">
                <a:effectLst>
                  <a:outerShdw blurRad="38100" dist="38100" dir="2700000" algn="tl">
                    <a:srgbClr val="C0C0C0"/>
                  </a:outerShdw>
                </a:effectLst>
                <a:cs typeface="B Nazanin" pitchFamily="2" charset="-78"/>
              </a:rPr>
              <a:t>جلسات شورا با حضور 7 نفر از اعضاء رسميت مي‌يابد و تصميمات با اكثريت آراء معتبر است.</a:t>
            </a:r>
            <a:br>
              <a:rPr lang="en-US" sz="2200">
                <a:effectLst>
                  <a:outerShdw blurRad="38100" dist="38100" dir="2700000" algn="tl">
                    <a:srgbClr val="C0C0C0"/>
                  </a:outerShdw>
                </a:effectLst>
                <a:cs typeface="B Nazanin" pitchFamily="2" charset="-78"/>
              </a:rPr>
            </a:br>
            <a:endParaRPr lang="en-US" sz="2200">
              <a:effectLst>
                <a:outerShdw blurRad="38100" dist="38100" dir="2700000" algn="tl">
                  <a:srgbClr val="C0C0C0"/>
                </a:outerShdw>
              </a:effectLst>
              <a:cs typeface="B Nazanin" pitchFamily="2" charset="-78"/>
            </a:endParaRPr>
          </a:p>
        </p:txBody>
      </p:sp>
    </p:spTree>
  </p:cSld>
  <p:clrMapOvr>
    <a:masterClrMapping/>
  </p:clrMapOvr>
  <p:transition spd="med">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55F4E-F6CC-4BF5-86FF-C73E44DE36EE}"/>
              </a:ext>
            </a:extLst>
          </p:cNvPr>
          <p:cNvSpPr>
            <a:spLocks noGrp="1"/>
          </p:cNvSpPr>
          <p:nvPr>
            <p:ph type="title" idx="4294967295"/>
          </p:nvPr>
        </p:nvSpPr>
        <p:spPr>
          <a:xfrm>
            <a:off x="1447800" y="1066800"/>
            <a:ext cx="7486650" cy="4191000"/>
          </a:xfrm>
          <a:prstGeom prst="rect">
            <a:avLst/>
          </a:prstGeom>
        </p:spPr>
        <p:txBody>
          <a:bodyPr/>
          <a:lstStyle/>
          <a:p>
            <a:pPr algn="r" eaLnBrk="1" hangingPunct="1">
              <a:defRPr/>
            </a:pPr>
            <a:r>
              <a:rPr lang="fa-IR" sz="2000" dirty="0">
                <a:effectLst>
                  <a:outerShdw blurRad="38100" dist="38100" dir="2700000" algn="tl">
                    <a:srgbClr val="C0C0C0"/>
                  </a:outerShdw>
                </a:effectLst>
                <a:cs typeface="B Titr" pitchFamily="2" charset="-78"/>
              </a:rPr>
              <a:t>27-وظيفه شوراي عالي كار:</a:t>
            </a:r>
            <a:br>
              <a:rPr lang="fa-IR" sz="2000" dirty="0">
                <a:effectLst>
                  <a:outerShdw blurRad="38100" dist="38100" dir="2700000" algn="tl">
                    <a:srgbClr val="C0C0C0"/>
                  </a:outerShdw>
                </a:effectLst>
                <a:cs typeface="B Titr" pitchFamily="2" charset="-78"/>
              </a:rPr>
            </a:br>
            <a:br>
              <a:rPr lang="en-US" sz="2000" dirty="0">
                <a:effectLst>
                  <a:outerShdw blurRad="38100" dist="38100" dir="2700000" algn="tl">
                    <a:srgbClr val="C0C0C0"/>
                  </a:outerShdw>
                </a:effectLst>
                <a:cs typeface="B Nazanin" pitchFamily="2" charset="-78"/>
              </a:rPr>
            </a:br>
            <a:r>
              <a:rPr lang="fa-IR" sz="2000" dirty="0">
                <a:effectLst>
                  <a:outerShdw blurRad="38100" dist="38100" dir="2700000" algn="tl">
                    <a:srgbClr val="C0C0C0"/>
                  </a:outerShdw>
                </a:effectLst>
                <a:cs typeface="B Nazanin" pitchFamily="2" charset="-78"/>
              </a:rPr>
              <a:t>شورا موظف است ميران حداقل كارگران را براي نقاط مختلف كشور و يا صنايع مختلف و همه ساله با توجه به معيارهاي زير تعيين نمايد.</a:t>
            </a:r>
            <a:br>
              <a:rPr lang="en-US" sz="2000" dirty="0">
                <a:effectLst>
                  <a:outerShdw blurRad="38100" dist="38100" dir="2700000" algn="tl">
                    <a:srgbClr val="C0C0C0"/>
                  </a:outerShdw>
                </a:effectLst>
                <a:cs typeface="B Nazanin" pitchFamily="2" charset="-78"/>
              </a:rPr>
            </a:br>
            <a:r>
              <a:rPr lang="fa-IR" sz="2000" dirty="0">
                <a:effectLst>
                  <a:outerShdw blurRad="38100" dist="38100" dir="2700000" algn="tl">
                    <a:srgbClr val="C0C0C0"/>
                  </a:outerShdw>
                </a:effectLst>
                <a:cs typeface="B Nazanin" pitchFamily="2" charset="-78"/>
              </a:rPr>
              <a:t>1 – نرخ تورم اعلامي از سوي بانك مركزي</a:t>
            </a:r>
            <a:br>
              <a:rPr lang="en-US" sz="2000" dirty="0">
                <a:effectLst>
                  <a:outerShdw blurRad="38100" dist="38100" dir="2700000" algn="tl">
                    <a:srgbClr val="C0C0C0"/>
                  </a:outerShdw>
                </a:effectLst>
                <a:cs typeface="B Nazanin" pitchFamily="2" charset="-78"/>
              </a:rPr>
            </a:br>
            <a:r>
              <a:rPr lang="fa-IR" sz="2000" dirty="0">
                <a:effectLst>
                  <a:outerShdw blurRad="38100" dist="38100" dir="2700000" algn="tl">
                    <a:srgbClr val="C0C0C0"/>
                  </a:outerShdw>
                </a:effectLst>
                <a:cs typeface="B Nazanin" pitchFamily="2" charset="-78"/>
              </a:rPr>
              <a:t>2 – بدون توجه به مشخصات جسمي و روحي كارگران و ويژگيهاي كار محول شده، حداقل مزد بايستي تأمين كننده زندگي يك خانواده كه مقدار متوسط آن توسط مراجع رسمي اعلام مي‌شود، باشد.</a:t>
            </a:r>
            <a:br>
              <a:rPr lang="fa-IR" sz="2000" dirty="0">
                <a:effectLst>
                  <a:outerShdw blurRad="38100" dist="38100" dir="2700000" algn="tl">
                    <a:srgbClr val="C0C0C0"/>
                  </a:outerShdw>
                </a:effectLst>
                <a:cs typeface="B Nazanin" pitchFamily="2" charset="-78"/>
              </a:rPr>
            </a:br>
            <a:br>
              <a:rPr lang="en-US" sz="2000" dirty="0">
                <a:effectLst>
                  <a:outerShdw blurRad="38100" dist="38100" dir="2700000" algn="tl">
                    <a:srgbClr val="C0C0C0"/>
                  </a:outerShdw>
                </a:effectLst>
                <a:cs typeface="B Nazanin" pitchFamily="2" charset="-78"/>
              </a:rPr>
            </a:br>
            <a:r>
              <a:rPr lang="fa-IR" sz="2000" dirty="0">
                <a:effectLst>
                  <a:outerShdw blurRad="38100" dist="38100" dir="2700000" algn="tl">
                    <a:srgbClr val="C0C0C0"/>
                  </a:outerShdw>
                </a:effectLst>
                <a:cs typeface="B Titr" pitchFamily="2" charset="-78"/>
              </a:rPr>
              <a:t>28-تكليف كارفرما به پرداخت حداقل مزد:</a:t>
            </a:r>
            <a:br>
              <a:rPr lang="fa-IR" sz="2000" dirty="0">
                <a:effectLst>
                  <a:outerShdw blurRad="38100" dist="38100" dir="2700000" algn="tl">
                    <a:srgbClr val="C0C0C0"/>
                  </a:outerShdw>
                </a:effectLst>
                <a:cs typeface="B Titr" pitchFamily="2" charset="-78"/>
              </a:rPr>
            </a:br>
            <a:br>
              <a:rPr lang="en-US" sz="2000" dirty="0">
                <a:effectLst>
                  <a:outerShdw blurRad="38100" dist="38100" dir="2700000" algn="tl">
                    <a:srgbClr val="C0C0C0"/>
                  </a:outerShdw>
                </a:effectLst>
                <a:cs typeface="B Nazanin" pitchFamily="2" charset="-78"/>
              </a:rPr>
            </a:br>
            <a:r>
              <a:rPr lang="fa-IR" sz="2000" dirty="0">
                <a:effectLst>
                  <a:outerShdw blurRad="38100" dist="38100" dir="2700000" algn="tl">
                    <a:srgbClr val="C0C0C0"/>
                  </a:outerShdw>
                </a:effectLst>
                <a:cs typeface="B Nazanin" pitchFamily="2" charset="-78"/>
              </a:rPr>
              <a:t>كارفرمايان موظفند در ازاي انجام كار در ساعت تعيين شده قانوني به هيچ كارگري كمتر از حداقل مزد تعيين شده جديد پرداخت ننمايند و در صورت تخلف، ضامن تأديه  مابه التفاوت مزد پرداخت شده و حداقل مزد جديد مي‌باشد.</a:t>
            </a:r>
            <a:br>
              <a:rPr lang="en-US" sz="20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حداقل مزد منحصراً بايد به صورت نقدي پرداخت شود، پرداخت‌هاي غير نقدي به عنوان پرداخت مازاد بر حداقل تلقي مي‌گردد.</a:t>
            </a:r>
            <a:endParaRPr lang="en-US" sz="2200" dirty="0">
              <a:effectLst>
                <a:outerShdw blurRad="38100" dist="38100" dir="2700000" algn="tl">
                  <a:srgbClr val="C0C0C0"/>
                </a:outerShdw>
              </a:effectLst>
              <a:cs typeface="B Nazanin" pitchFamily="2" charset="-78"/>
            </a:endParaRPr>
          </a:p>
        </p:txBody>
      </p:sp>
      <p:pic>
        <p:nvPicPr>
          <p:cNvPr id="21507" name="Picture 4" descr="E:\aksha\marketing.jpg">
            <a:extLst>
              <a:ext uri="{FF2B5EF4-FFF2-40B4-BE49-F238E27FC236}">
                <a16:creationId xmlns:a16="http://schemas.microsoft.com/office/drawing/2014/main" id="{EA497614-8F2D-4893-B968-AA66AD364F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76200"/>
            <a:ext cx="12192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B455-0826-447C-9987-F040F3DD4DE8}"/>
              </a:ext>
            </a:extLst>
          </p:cNvPr>
          <p:cNvSpPr>
            <a:spLocks noGrp="1"/>
          </p:cNvSpPr>
          <p:nvPr>
            <p:ph type="title" idx="4294967295"/>
          </p:nvPr>
        </p:nvSpPr>
        <p:spPr>
          <a:xfrm>
            <a:off x="1371600" y="228600"/>
            <a:ext cx="7486650" cy="609600"/>
          </a:xfrm>
          <a:prstGeom prst="rect">
            <a:avLst/>
          </a:prstGeom>
        </p:spPr>
        <p:txBody>
          <a:bodyPr/>
          <a:lstStyle/>
          <a:p>
            <a:pPr algn="r" eaLnBrk="1" hangingPunct="1">
              <a:defRPr/>
            </a:pPr>
            <a:br>
              <a:rPr lang="fa-IR" sz="2200" dirty="0">
                <a:effectLst>
                  <a:outerShdw blurRad="38100" dist="38100" dir="2700000" algn="tl">
                    <a:srgbClr val="C0C0C0"/>
                  </a:outerShdw>
                </a:effectLst>
                <a:cs typeface="B Nazanin" pitchFamily="2" charset="-78"/>
              </a:rPr>
            </a:br>
            <a:br>
              <a:rPr lang="fa-IR" sz="2200" dirty="0">
                <a:effectLst>
                  <a:outerShdw blurRad="38100" dist="38100" dir="2700000" algn="tl">
                    <a:srgbClr val="C0C0C0"/>
                  </a:outerShdw>
                </a:effectLst>
                <a:cs typeface="B Nazanin" pitchFamily="2" charset="-78"/>
              </a:rPr>
            </a:b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29-در چه مواردي كارفرما مجاز است از مزد كارگر برداشت نمايد؟</a:t>
            </a:r>
            <a:br>
              <a:rPr lang="fa-IR" sz="2200"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Titr" pitchFamily="2" charset="-78"/>
              </a:rPr>
            </a:br>
            <a:r>
              <a:rPr lang="fa-IR" sz="2200" dirty="0">
                <a:effectLst>
                  <a:outerShdw blurRad="38100" dist="38100" dir="2700000" algn="tl">
                    <a:srgbClr val="C0C0C0"/>
                  </a:outerShdw>
                </a:effectLst>
                <a:cs typeface="B Nazanin" pitchFamily="2" charset="-78"/>
              </a:rPr>
              <a:t>الف) مواردي كه صراحتاً قانون اجازه داده باشد.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ب) هنگامي كه كارفرما به عنوان مساعده وجهي را به كارگر داده باشد.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ج) اقساط وامهايي كه كارفرما، به كارگر داده  است طبق ضوابط مربوط</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د) چنانچه در اثر اشتباه محاسبه، مبلغي اضافه پرداخت شده باشد.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ه‍) مال الاجاره خانه سازماني</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و) وجوهي كه پرداخت آن از طرف كارگر براي خريد اجناس ضروري از شركت تعاوني مصرف همان كارگاه تعهد شده باشد.</a:t>
            </a:r>
            <a:br>
              <a:rPr lang="en-US"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FC6B0-ED47-4244-B42A-AABA7C546A92}"/>
              </a:ext>
            </a:extLst>
          </p:cNvPr>
          <p:cNvSpPr>
            <a:spLocks noGrp="1"/>
          </p:cNvSpPr>
          <p:nvPr>
            <p:ph type="title" idx="4294967295"/>
          </p:nvPr>
        </p:nvSpPr>
        <p:spPr>
          <a:xfrm>
            <a:off x="1447800" y="0"/>
            <a:ext cx="7486650" cy="1219200"/>
          </a:xfrm>
          <a:prstGeom prst="rect">
            <a:avLst/>
          </a:prstGeom>
        </p:spPr>
        <p:txBody>
          <a:bodyPr/>
          <a:lstStyle/>
          <a:p>
            <a:pPr algn="r" eaLnBrk="1" hangingPunct="1">
              <a:defRPr/>
            </a:pPr>
            <a:r>
              <a:rPr lang="fa-IR" sz="2200" dirty="0">
                <a:effectLst>
                  <a:outerShdw blurRad="38100" dist="38100" dir="2700000" algn="tl">
                    <a:srgbClr val="C0C0C0"/>
                  </a:outerShdw>
                </a:effectLst>
                <a:cs typeface="B Titr" pitchFamily="2" charset="-78"/>
              </a:rPr>
              <a:t>30-مأموريت: </a:t>
            </a:r>
            <a:br>
              <a:rPr lang="fa-IR" sz="2200" dirty="0">
                <a:effectLst>
                  <a:outerShdw blurRad="38100" dist="38100" dir="2700000" algn="tl">
                    <a:srgbClr val="C0C0C0"/>
                  </a:outerShdw>
                </a:effectLst>
                <a:cs typeface="B Titr" pitchFamily="2" charset="-78"/>
              </a:rPr>
            </a:br>
            <a:br>
              <a:rPr lang="fa-IR"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به مواردي اطلاق مي‌شود كه كارگر براي انجام كار حداقل 50 كيلومتر از محل كارگاه اصلي دور شود و يا ناگزير باشد حداقل يك شب در محل مأموريت توقف نمايد.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به كارگراني كه بموجب قرارداد يا موافقت بعدي به مأموريت‌هاي خارج از محل خدمت اعزام مي‌شوند فوق العاده مأموريت تعلق مي‌گيرد.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فوق العاده مأموريت نبايد كمتر از مزد ثابت يا مزد مبناي روزانه كارگران باشد، همچنين كارفرما ملكف است وسيله يا هزينه رفت و برگشت آنها را تأمين نمايد.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31-ساعت كار:</a:t>
            </a:r>
            <a:br>
              <a:rPr lang="fa-IR" sz="2200"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مدت زماني است كه كارگر نيرو يا وقت خود را به منظور انجام كار در اختيار كارفرما قرار مي‌دهد.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ساعت كارقانوني در هفته 44 ساعت مي‌باشد، كارفرما با توافق كارگران يا نماينده آنها مي‌تواند ساعات كار را در بعضي از روزهاي هفته كمتر از ميران مقرر و در ديگر روزها اضافه بر آن ميزان تعيين كند، شرط آنكه مجموع ساعت كار در هفته از 44 ساعت تجاوز نكند.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 در كارهاي سخت و زيان آور ساعت كار در </a:t>
            </a:r>
            <a:r>
              <a:rPr lang="fa-IR" sz="2000" dirty="0">
                <a:effectLst>
                  <a:outerShdw blurRad="38100" dist="38100" dir="2700000" algn="tl">
                    <a:srgbClr val="C0C0C0"/>
                  </a:outerShdw>
                </a:effectLst>
                <a:cs typeface="B Nazanin" pitchFamily="2" charset="-78"/>
              </a:rPr>
              <a:t>هفته 36 ساعت </a:t>
            </a:r>
            <a:r>
              <a:rPr lang="fa-IR" sz="2200" dirty="0">
                <a:effectLst>
                  <a:outerShdw blurRad="38100" dist="38100" dir="2700000" algn="tl">
                    <a:srgbClr val="C0C0C0"/>
                  </a:outerShdw>
                </a:effectLst>
                <a:cs typeface="B Nazanin" pitchFamily="2" charset="-78"/>
              </a:rPr>
              <a:t>مي‌باشد.</a:t>
            </a: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B09BC-927C-4355-8F8D-3CFCD9161E34}"/>
              </a:ext>
            </a:extLst>
          </p:cNvPr>
          <p:cNvSpPr>
            <a:spLocks noGrp="1"/>
          </p:cNvSpPr>
          <p:nvPr>
            <p:ph type="title" idx="4294967295"/>
          </p:nvPr>
        </p:nvSpPr>
        <p:spPr>
          <a:xfrm>
            <a:off x="1447800" y="914400"/>
            <a:ext cx="7486650" cy="2438400"/>
          </a:xfrm>
          <a:prstGeom prst="rect">
            <a:avLst/>
          </a:prstGeom>
        </p:spPr>
        <p:txBody>
          <a:bodyPr>
            <a:normAutofit fontScale="90000"/>
          </a:bodyPr>
          <a:lstStyle/>
          <a:p>
            <a:pPr algn="r" eaLnBrk="1" hangingPunct="1">
              <a:defRPr/>
            </a:pPr>
            <a:r>
              <a:rPr lang="fa-IR" sz="2200" dirty="0">
                <a:effectLst>
                  <a:outerShdw blurRad="38100" dist="38100" dir="2700000" algn="tl">
                    <a:srgbClr val="C0C0C0"/>
                  </a:outerShdw>
                </a:effectLst>
                <a:cs typeface="B Titr" pitchFamily="2" charset="-78"/>
              </a:rPr>
              <a:t>32-كارهاي سخت و زيان آور:</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كارهايي است كه در آنها عوامل فيزيكي، شيميايي، مكانيكي، بيولوژيكي محيط كار غير استاندارد بوده كه در اثر اشتغال كارگر تنشي به مراتب بالاتر از ظرفيت‌هاي طبيعي، در وي ايجاد گردد كه نتيجة آن بيماري شغلي و عوارض ناشي از آن مي‌باشد.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33-انواع مشاغل سخت و زيان آور:</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الف) كارهايي كه صفت سخت و زيان آوري با ماهيت شغل وابستگي دارد اما مي‌توان با بكارگيري تمهيدات بهداشتي، ايمني و تدابير فني مناسب توسط كارفرما سخت و زيان آوري آنها را حذف نمود.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ب) كارهايي كه ماهيتاً سخت و زيان آور بوده و با بكارگيري تمهيدات بهداشتي و تدابير فني توسط كارفرما صفت سخت و زيان آوري آنها كاهش يافته ولي كما كان سخت و زيان آوري آنها حفظ مي‌گردد.</a:t>
            </a: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spTree>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2FB3E13-CC73-4164-AA78-24BFFA906305}"/>
              </a:ext>
            </a:extLst>
          </p:cNvPr>
          <p:cNvSpPr>
            <a:spLocks noGrp="1" noChangeArrowheads="1"/>
          </p:cNvSpPr>
          <p:nvPr>
            <p:ph type="title"/>
          </p:nvPr>
        </p:nvSpPr>
        <p:spPr bwMode="auto">
          <a:xfrm>
            <a:off x="4648200" y="228600"/>
            <a:ext cx="4114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0"/>
            <a:r>
              <a:rPr lang="fa-IR" altLang="pt-PT" sz="2800">
                <a:cs typeface="B Titr" pitchFamily="2" charset="0"/>
              </a:rPr>
              <a:t>قوانین کار و تامین اجتماعی</a:t>
            </a:r>
            <a:br>
              <a:rPr lang="fa-IR" altLang="pt-PT" sz="2800">
                <a:cs typeface="B Titr" pitchFamily="2" charset="0"/>
              </a:rPr>
            </a:br>
            <a:br>
              <a:rPr lang="fa-IR" altLang="pt-PT" sz="2800">
                <a:cs typeface="B Titr" pitchFamily="2" charset="0"/>
              </a:rPr>
            </a:br>
            <a:r>
              <a:rPr lang="fa-IR" altLang="pt-PT" sz="2400">
                <a:cs typeface="B Titr" pitchFamily="2" charset="0"/>
              </a:rPr>
              <a:t>سرفصل :</a:t>
            </a:r>
            <a:endParaRPr lang="en-US" altLang="pt-PT" sz="2400">
              <a:cs typeface="B Titr" pitchFamily="2" charset="0"/>
            </a:endParaRPr>
          </a:p>
        </p:txBody>
      </p:sp>
      <p:sp>
        <p:nvSpPr>
          <p:cNvPr id="6147" name="Rectangle 3">
            <a:extLst>
              <a:ext uri="{FF2B5EF4-FFF2-40B4-BE49-F238E27FC236}">
                <a16:creationId xmlns:a16="http://schemas.microsoft.com/office/drawing/2014/main" id="{BD96ECE2-5B5D-4332-B561-DE650B147A97}"/>
              </a:ext>
            </a:extLst>
          </p:cNvPr>
          <p:cNvSpPr>
            <a:spLocks noGrp="1" noChangeArrowheads="1"/>
          </p:cNvSpPr>
          <p:nvPr>
            <p:ph type="body" idx="1"/>
          </p:nvPr>
        </p:nvSpPr>
        <p:spPr bwMode="auto">
          <a:xfrm>
            <a:off x="4648200" y="1905000"/>
            <a:ext cx="4343400" cy="4830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609600" indent="-609600">
              <a:lnSpc>
                <a:spcPct val="80000"/>
              </a:lnSpc>
            </a:pPr>
            <a:r>
              <a:rPr lang="fa-IR" altLang="pt-PT" sz="2000">
                <a:cs typeface="B Nazanin" pitchFamily="2" charset="0"/>
              </a:rPr>
              <a:t>حقوق کار و منابع آن</a:t>
            </a:r>
          </a:p>
          <a:p>
            <a:pPr marL="609600" indent="-609600">
              <a:lnSpc>
                <a:spcPct val="80000"/>
              </a:lnSpc>
            </a:pPr>
            <a:r>
              <a:rPr lang="fa-IR" altLang="pt-PT" sz="2000">
                <a:cs typeface="B Nazanin" pitchFamily="2" charset="0"/>
              </a:rPr>
              <a:t>قلمرو قانون کار</a:t>
            </a:r>
          </a:p>
          <a:p>
            <a:pPr marL="609600" indent="-609600">
              <a:lnSpc>
                <a:spcPct val="80000"/>
              </a:lnSpc>
            </a:pPr>
            <a:r>
              <a:rPr lang="fa-IR" altLang="pt-PT" sz="2000">
                <a:cs typeface="B Nazanin" pitchFamily="2" charset="0"/>
              </a:rPr>
              <a:t>ویژگی قانون کار </a:t>
            </a:r>
          </a:p>
          <a:p>
            <a:pPr marL="609600" indent="-609600">
              <a:lnSpc>
                <a:spcPct val="80000"/>
              </a:lnSpc>
            </a:pPr>
            <a:r>
              <a:rPr lang="fa-IR" altLang="pt-PT" sz="2000">
                <a:cs typeface="B Nazanin" pitchFamily="2" charset="0"/>
              </a:rPr>
              <a:t>واژه های کارگر، کارفرما و کارگاه</a:t>
            </a:r>
          </a:p>
          <a:p>
            <a:pPr marL="609600" indent="-609600">
              <a:lnSpc>
                <a:spcPct val="80000"/>
              </a:lnSpc>
            </a:pPr>
            <a:r>
              <a:rPr lang="fa-IR" altLang="pt-PT" sz="2000">
                <a:cs typeface="B Nazanin" pitchFamily="2" charset="0"/>
              </a:rPr>
              <a:t>قرارداد کار و انواع آن</a:t>
            </a:r>
          </a:p>
          <a:p>
            <a:pPr marL="609600" indent="-609600">
              <a:lnSpc>
                <a:spcPct val="80000"/>
              </a:lnSpc>
            </a:pPr>
            <a:r>
              <a:rPr lang="fa-IR" altLang="pt-PT" sz="2000">
                <a:cs typeface="B Nazanin" pitchFamily="2" charset="0"/>
              </a:rPr>
              <a:t>خاتمه قرارداد کار</a:t>
            </a:r>
          </a:p>
          <a:p>
            <a:pPr marL="609600" indent="-609600">
              <a:lnSpc>
                <a:spcPct val="80000"/>
              </a:lnSpc>
            </a:pPr>
            <a:r>
              <a:rPr lang="fa-IR" altLang="pt-PT" sz="2000">
                <a:cs typeface="B Nazanin" pitchFamily="2" charset="0"/>
              </a:rPr>
              <a:t>شرایط کار زنان و نوجوانان</a:t>
            </a:r>
          </a:p>
          <a:p>
            <a:pPr marL="609600" indent="-609600">
              <a:lnSpc>
                <a:spcPct val="80000"/>
              </a:lnSpc>
            </a:pPr>
            <a:r>
              <a:rPr lang="fa-IR" altLang="pt-PT" sz="2000">
                <a:cs typeface="B Nazanin" pitchFamily="2" charset="0"/>
              </a:rPr>
              <a:t>پیمان های دسته جمعی کار</a:t>
            </a:r>
          </a:p>
          <a:p>
            <a:pPr marL="609600" indent="-609600">
              <a:lnSpc>
                <a:spcPct val="80000"/>
              </a:lnSpc>
            </a:pPr>
            <a:r>
              <a:rPr lang="fa-IR" altLang="pt-PT" sz="2000">
                <a:cs typeface="B Nazanin" pitchFamily="2" charset="0"/>
              </a:rPr>
              <a:t>مراجع حل اختلاف قانون کار</a:t>
            </a:r>
          </a:p>
          <a:p>
            <a:pPr marL="609600" indent="-609600">
              <a:lnSpc>
                <a:spcPct val="80000"/>
              </a:lnSpc>
            </a:pPr>
            <a:r>
              <a:rPr lang="fa-IR" altLang="pt-PT" sz="2000">
                <a:cs typeface="B Nazanin" pitchFamily="2" charset="0"/>
              </a:rPr>
              <a:t>ترکیب هیئت های تشخیص و حل اختلاف</a:t>
            </a:r>
          </a:p>
          <a:p>
            <a:pPr marL="609600" indent="-609600">
              <a:lnSpc>
                <a:spcPct val="80000"/>
              </a:lnSpc>
            </a:pPr>
            <a:r>
              <a:rPr lang="fa-IR" altLang="pt-PT" sz="2000">
                <a:cs typeface="B Nazanin" pitchFamily="2" charset="0"/>
              </a:rPr>
              <a:t>بیمه بیکاری </a:t>
            </a:r>
          </a:p>
          <a:p>
            <a:pPr marL="609600" indent="-609600">
              <a:lnSpc>
                <a:spcPct val="80000"/>
              </a:lnSpc>
            </a:pPr>
            <a:r>
              <a:rPr lang="fa-IR" altLang="pt-PT" sz="2000">
                <a:cs typeface="B Nazanin" pitchFamily="2" charset="0"/>
              </a:rPr>
              <a:t>مزایای پایان کار</a:t>
            </a:r>
            <a:r>
              <a:rPr lang="en-US" altLang="pt-PT" sz="2000">
                <a:cs typeface="B Nazanin" pitchFamily="2" charset="0"/>
              </a:rPr>
              <a:t> </a:t>
            </a:r>
          </a:p>
        </p:txBody>
      </p:sp>
      <p:sp>
        <p:nvSpPr>
          <p:cNvPr id="6148" name="Text Box 5">
            <a:extLst>
              <a:ext uri="{FF2B5EF4-FFF2-40B4-BE49-F238E27FC236}">
                <a16:creationId xmlns:a16="http://schemas.microsoft.com/office/drawing/2014/main" id="{122D6520-BBBA-489C-B85D-47C7CCA4A98F}"/>
              </a:ext>
            </a:extLst>
          </p:cNvPr>
          <p:cNvSpPr txBox="1">
            <a:spLocks noChangeArrowheads="1"/>
          </p:cNvSpPr>
          <p:nvPr/>
        </p:nvSpPr>
        <p:spPr bwMode="auto">
          <a:xfrm>
            <a:off x="1143000" y="14478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eaLnBrk="1" hangingPunct="1">
              <a:spcBef>
                <a:spcPct val="50000"/>
              </a:spcBef>
            </a:pPr>
            <a:endParaRPr lang="fa-IR" altLang="pt-PT"/>
          </a:p>
        </p:txBody>
      </p:sp>
      <p:sp>
        <p:nvSpPr>
          <p:cNvPr id="6149" name="Text Box 9">
            <a:extLst>
              <a:ext uri="{FF2B5EF4-FFF2-40B4-BE49-F238E27FC236}">
                <a16:creationId xmlns:a16="http://schemas.microsoft.com/office/drawing/2014/main" id="{448C00B1-686D-43A2-AE41-4DCD92CE0439}"/>
              </a:ext>
            </a:extLst>
          </p:cNvPr>
          <p:cNvSpPr txBox="1">
            <a:spLocks noChangeArrowheads="1"/>
          </p:cNvSpPr>
          <p:nvPr/>
        </p:nvSpPr>
        <p:spPr bwMode="auto">
          <a:xfrm>
            <a:off x="609600" y="1905000"/>
            <a:ext cx="4114800" cy="551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609600" indent="-609600">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rtl="1">
              <a:lnSpc>
                <a:spcPct val="80000"/>
              </a:lnSpc>
              <a:spcBef>
                <a:spcPct val="20000"/>
              </a:spcBef>
              <a:buFontTx/>
              <a:buChar char="•"/>
            </a:pPr>
            <a:r>
              <a:rPr lang="fa-IR" altLang="pt-PT" sz="2000"/>
              <a:t>ساعت کار</a:t>
            </a:r>
          </a:p>
          <a:p>
            <a:pPr algn="r" rtl="1">
              <a:lnSpc>
                <a:spcPct val="80000"/>
              </a:lnSpc>
              <a:spcBef>
                <a:spcPct val="20000"/>
              </a:spcBef>
              <a:buFontTx/>
              <a:buChar char="•"/>
            </a:pPr>
            <a:r>
              <a:rPr lang="fa-IR" altLang="pt-PT" sz="2000"/>
              <a:t>مقررات مربوط به کار سخت و زیان آور</a:t>
            </a:r>
          </a:p>
          <a:p>
            <a:pPr algn="r" rtl="1">
              <a:lnSpc>
                <a:spcPct val="80000"/>
              </a:lnSpc>
              <a:spcBef>
                <a:spcPct val="20000"/>
              </a:spcBef>
              <a:buFontTx/>
              <a:buChar char="•"/>
            </a:pPr>
            <a:r>
              <a:rPr lang="fa-IR" altLang="pt-PT" sz="2000"/>
              <a:t>قواعد مربوط به نوبت کاری</a:t>
            </a:r>
          </a:p>
          <a:p>
            <a:pPr algn="r" rtl="1">
              <a:lnSpc>
                <a:spcPct val="80000"/>
              </a:lnSpc>
              <a:spcBef>
                <a:spcPct val="20000"/>
              </a:spcBef>
              <a:buFontTx/>
              <a:buChar char="•"/>
            </a:pPr>
            <a:r>
              <a:rPr lang="fa-IR" altLang="pt-PT" sz="2000"/>
              <a:t>شب کاری </a:t>
            </a:r>
          </a:p>
          <a:p>
            <a:pPr algn="r" rtl="1">
              <a:lnSpc>
                <a:spcPct val="80000"/>
              </a:lnSpc>
              <a:spcBef>
                <a:spcPct val="20000"/>
              </a:spcBef>
              <a:buFontTx/>
              <a:buChar char="•"/>
            </a:pPr>
            <a:r>
              <a:rPr lang="fa-IR" altLang="pt-PT" sz="2000"/>
              <a:t>اضافه کاری</a:t>
            </a:r>
          </a:p>
          <a:p>
            <a:pPr algn="r" rtl="1">
              <a:lnSpc>
                <a:spcPct val="80000"/>
              </a:lnSpc>
              <a:spcBef>
                <a:spcPct val="20000"/>
              </a:spcBef>
              <a:buFontTx/>
              <a:buChar char="•"/>
            </a:pPr>
            <a:r>
              <a:rPr lang="fa-IR" altLang="pt-PT" sz="2000"/>
              <a:t>از کارافتادگی جزئی و کلی</a:t>
            </a:r>
          </a:p>
          <a:p>
            <a:pPr algn="r" rtl="1">
              <a:lnSpc>
                <a:spcPct val="80000"/>
              </a:lnSpc>
              <a:spcBef>
                <a:spcPct val="20000"/>
              </a:spcBef>
              <a:buFontTx/>
              <a:buChar char="•"/>
            </a:pPr>
            <a:r>
              <a:rPr lang="fa-IR" altLang="pt-PT" sz="2000"/>
              <a:t>مقررات مربوط بازنشستگی و فوت</a:t>
            </a:r>
          </a:p>
          <a:p>
            <a:pPr algn="r" rtl="1">
              <a:lnSpc>
                <a:spcPct val="80000"/>
              </a:lnSpc>
              <a:spcBef>
                <a:spcPct val="20000"/>
              </a:spcBef>
              <a:buFontTx/>
              <a:buChar char="•"/>
            </a:pPr>
            <a:r>
              <a:rPr lang="fa-IR" altLang="pt-PT" sz="2000"/>
              <a:t>مقررات انضباطی در کارگاه</a:t>
            </a:r>
          </a:p>
          <a:p>
            <a:pPr algn="r" rtl="1">
              <a:lnSpc>
                <a:spcPct val="80000"/>
              </a:lnSpc>
              <a:spcBef>
                <a:spcPct val="20000"/>
              </a:spcBef>
              <a:buFontTx/>
              <a:buChar char="•"/>
            </a:pPr>
            <a:r>
              <a:rPr lang="fa-IR" altLang="pt-PT" sz="2000"/>
              <a:t>نحوه رسیدگی به اختلافات دسته جمعی</a:t>
            </a:r>
          </a:p>
          <a:p>
            <a:pPr algn="r" rtl="1">
              <a:lnSpc>
                <a:spcPct val="80000"/>
              </a:lnSpc>
              <a:spcBef>
                <a:spcPct val="20000"/>
              </a:spcBef>
              <a:buFontTx/>
              <a:buChar char="•"/>
            </a:pPr>
            <a:r>
              <a:rPr lang="fa-IR" altLang="pt-PT" sz="2000"/>
              <a:t>در روابط کار</a:t>
            </a:r>
          </a:p>
          <a:p>
            <a:pPr algn="r" rtl="1">
              <a:lnSpc>
                <a:spcPct val="80000"/>
              </a:lnSpc>
              <a:spcBef>
                <a:spcPct val="20000"/>
              </a:spcBef>
              <a:buFontTx/>
              <a:buChar char="•"/>
            </a:pPr>
            <a:endParaRPr lang="fa-IR" altLang="pt-PT" sz="2000"/>
          </a:p>
          <a:p>
            <a:pPr algn="r" rtl="1">
              <a:lnSpc>
                <a:spcPct val="80000"/>
              </a:lnSpc>
              <a:spcBef>
                <a:spcPct val="20000"/>
              </a:spcBef>
              <a:buFontTx/>
              <a:buChar char="•"/>
            </a:pPr>
            <a:endParaRPr lang="en-US" altLang="pt-PT" sz="2000"/>
          </a:p>
        </p:txBody>
      </p:sp>
    </p:spTree>
  </p:cSld>
  <p:clrMapOvr>
    <a:masterClrMapping/>
  </p:clrMapOvr>
  <p:transition>
    <p:pull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2DB13-4AA4-4F8C-87DF-A6321A084F4E}"/>
              </a:ext>
            </a:extLst>
          </p:cNvPr>
          <p:cNvSpPr>
            <a:spLocks noGrp="1"/>
          </p:cNvSpPr>
          <p:nvPr>
            <p:ph type="title" idx="4294967295"/>
          </p:nvPr>
        </p:nvSpPr>
        <p:spPr>
          <a:xfrm>
            <a:off x="1371600" y="228600"/>
            <a:ext cx="7486650" cy="457200"/>
          </a:xfrm>
          <a:prstGeom prst="rect">
            <a:avLst/>
          </a:prstGeom>
        </p:spPr>
        <p:txBody>
          <a:bodyPr/>
          <a:lstStyle/>
          <a:p>
            <a:pPr algn="r" eaLnBrk="1" hangingPunct="1">
              <a:defRPr/>
            </a:pPr>
            <a:r>
              <a:rPr lang="fa-IR" sz="2200" dirty="0">
                <a:effectLst>
                  <a:outerShdw blurRad="38100" dist="38100" dir="2700000" algn="tl">
                    <a:srgbClr val="C0C0C0"/>
                  </a:outerShdw>
                </a:effectLst>
                <a:cs typeface="B Titr" pitchFamily="2" charset="-78"/>
              </a:rPr>
              <a:t>34-مرجع تشخيص سخت و زيان آور بودن مشاغل:</a:t>
            </a:r>
            <a:br>
              <a:rPr lang="fa-IR" sz="2200"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تعيين سخت و زيان آور بودن مشاغل و تعيين نوع آن (الف يا ب) حسب درخواست كارگر، كارفرما، تشكلها، وزارت بهداشت، وزارت كار و امور اجتماعي و سازمان تأمين اجتماعي در هر كارگاه با بررسي سوابق، انجام بازديد و بررسي شرايط كار توسط كارشناسان بهداشت حرفه‌اي وزارت بهداشت حرفه‌اي وزارت بهداشت و باز رسان كار و با تأييد كميته‌هاي بدوي و تجديد نظر استاني انجام مي‌گردد.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35-تكليف كارفرمايان در خصوص كارهاي بند الف:</a:t>
            </a:r>
            <a:br>
              <a:rPr lang="fa-IR" sz="2200"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ايندسته از كارفرمايان مكلفند ظرف دوسال از تاريخ ابلاغ تصميم كميته يا شورا حسب مورد نسبت به ايمن سازي عوامل و شرايط محيط كار مطابق حد مجاز و استانداردهاي مشخص شده در قانون كار و آئين نامه‌هاي مصوب شوراي عالي حفاظت فني و ساير قوانين موضوعه اقدام و صفت سخت و زيان آوري مشاغل موضوع بند الف را حذف و نتيجه را كتباً به كميته‌ بدوي براي بررسي و تأييد گزارش نمايند.</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در صورت عدم انجام تكليف مقرر، هزينه‌هاي وارد  از كارفرماي مربوطه وصول خواهد شد.</a:t>
            </a: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pic>
        <p:nvPicPr>
          <p:cNvPr id="25603" name="Picture 4" descr="D:\msp\MEDIA\CAGCAT10\j0199549.wmf">
            <a:extLst>
              <a:ext uri="{FF2B5EF4-FFF2-40B4-BE49-F238E27FC236}">
                <a16:creationId xmlns:a16="http://schemas.microsoft.com/office/drawing/2014/main" id="{48161FFF-66B5-440C-BF33-261497D96B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09800"/>
            <a:ext cx="1528763"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id="{EA953DB0-9759-4DB8-BACF-0D2F726B2A48}"/>
              </a:ext>
            </a:extLst>
          </p:cNvPr>
          <p:cNvSpPr>
            <a:spLocks noChangeArrowheads="1"/>
          </p:cNvSpPr>
          <p:nvPr/>
        </p:nvSpPr>
        <p:spPr bwMode="auto">
          <a:xfrm>
            <a:off x="1524000" y="568325"/>
            <a:ext cx="7126288"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eaLnBrk="1" hangingPunct="1"/>
            <a:r>
              <a:rPr lang="fa-IR" altLang="pt-PT" sz="2200" b="1">
                <a:cs typeface="B Titr" pitchFamily="2" charset="0"/>
              </a:rPr>
              <a:t>36-تركيب كميته بدوي:</a:t>
            </a:r>
          </a:p>
          <a:p>
            <a:pPr algn="r" eaLnBrk="1" hangingPunct="1"/>
            <a:endParaRPr lang="en-US" altLang="pt-PT" sz="2200"/>
          </a:p>
          <a:p>
            <a:pPr algn="r" eaLnBrk="1" hangingPunct="1"/>
            <a:r>
              <a:rPr lang="fa-IR" altLang="pt-PT" sz="2200" b="1"/>
              <a:t>1 – معاون روابط كار سازمان كار استان يا نماينده</a:t>
            </a:r>
            <a:r>
              <a:rPr lang="fa-IR" altLang="pt-PT" sz="2200" b="1">
                <a:cs typeface="Arial" panose="020B0604020202020204" pitchFamily="34" charset="0"/>
              </a:rPr>
              <a:t>‌</a:t>
            </a:r>
            <a:r>
              <a:rPr lang="fa-IR" altLang="pt-PT" sz="2200" b="1"/>
              <a:t> وي</a:t>
            </a:r>
            <a:endParaRPr lang="en-US" altLang="pt-PT" sz="2200"/>
          </a:p>
          <a:p>
            <a:pPr algn="r" eaLnBrk="1" hangingPunct="1"/>
            <a:r>
              <a:rPr lang="fa-IR" altLang="pt-PT" sz="2200" b="1"/>
              <a:t>2 – معاون امور بيمه</a:t>
            </a:r>
            <a:r>
              <a:rPr lang="fa-IR" altLang="pt-PT" sz="2200" b="1">
                <a:cs typeface="Arial" panose="020B0604020202020204" pitchFamily="34" charset="0"/>
              </a:rPr>
              <a:t>‌</a:t>
            </a:r>
            <a:r>
              <a:rPr lang="fa-IR" altLang="pt-PT" sz="2200" b="1"/>
              <a:t>اي اداره كل تأمين اجتماعي استان يا نماينده وي</a:t>
            </a:r>
            <a:endParaRPr lang="en-US" altLang="pt-PT" sz="2200"/>
          </a:p>
          <a:p>
            <a:pPr algn="r" eaLnBrk="1" hangingPunct="1"/>
            <a:r>
              <a:rPr lang="fa-IR" altLang="pt-PT" sz="2200" b="1"/>
              <a:t>3 – كارشناس مسئول بهداشت حرفه</a:t>
            </a:r>
            <a:r>
              <a:rPr lang="fa-IR" altLang="pt-PT" sz="2200" b="1">
                <a:cs typeface="Arial" panose="020B0604020202020204" pitchFamily="34" charset="0"/>
              </a:rPr>
              <a:t>‌</a:t>
            </a:r>
            <a:r>
              <a:rPr lang="fa-IR" altLang="pt-PT" sz="2200" b="1"/>
              <a:t>اي معاونت بهداشت دانشگاه / دانشكده علوم پزشكي ذيربط</a:t>
            </a:r>
            <a:endParaRPr lang="en-US" altLang="pt-PT" sz="2200"/>
          </a:p>
          <a:p>
            <a:pPr algn="r" eaLnBrk="1" hangingPunct="1"/>
            <a:r>
              <a:rPr lang="fa-IR" altLang="pt-PT" sz="2200" b="1"/>
              <a:t>4 – نماينده كارگران حسب معرفي تشكل حائز اكثريت استان بنابه تشخيص سازمان كار استان</a:t>
            </a:r>
            <a:endParaRPr lang="en-US" altLang="pt-PT" sz="2200"/>
          </a:p>
          <a:p>
            <a:pPr algn="r" eaLnBrk="1" hangingPunct="1"/>
            <a:r>
              <a:rPr lang="fa-IR" altLang="pt-PT" sz="2200" b="1"/>
              <a:t>5 – نماينده كارفرمايان حسب معرفي كانون انجمنهاي صنفي كارفرمايي استان</a:t>
            </a:r>
            <a:endParaRPr lang="en-US" altLang="pt-PT" sz="2200"/>
          </a:p>
          <a:p>
            <a:pPr algn="r" eaLnBrk="1" hangingPunct="1"/>
            <a:r>
              <a:rPr lang="fa-IR" altLang="pt-PT" sz="2200" b="1"/>
              <a:t>- جلسات در سازمان كار استان و با حضور چهار نفر از اعضاي اصلي يا علي البدل رسميت و تصميمات جلسه با اكثريت آراء حاضرين معتبر مي</a:t>
            </a:r>
            <a:r>
              <a:rPr lang="fa-IR" altLang="pt-PT" sz="2200" b="1">
                <a:cs typeface="Arial" panose="020B0604020202020204" pitchFamily="34" charset="0"/>
              </a:rPr>
              <a:t>‌</a:t>
            </a:r>
            <a:r>
              <a:rPr lang="fa-IR" altLang="pt-PT" sz="2200" b="1"/>
              <a:t>باشد. رأي كميته بدوي ظرف 15 روز اداري از تاريخ ابلاغ قابل تجديد نظر خواهي است.</a:t>
            </a:r>
          </a:p>
        </p:txBody>
      </p:sp>
      <p:pic>
        <p:nvPicPr>
          <p:cNvPr id="26627" name="Picture 5" descr="E:\aksha\mashaghel-novin.jpg">
            <a:extLst>
              <a:ext uri="{FF2B5EF4-FFF2-40B4-BE49-F238E27FC236}">
                <a16:creationId xmlns:a16="http://schemas.microsoft.com/office/drawing/2014/main" id="{0D6084C5-C6D9-49B7-9879-DEBCCEFBDB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76200"/>
            <a:ext cx="14478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01C37919-E69D-407A-B313-6B66D1E660E9}"/>
              </a:ext>
            </a:extLst>
          </p:cNvPr>
          <p:cNvSpPr>
            <a:spLocks noGrp="1"/>
          </p:cNvSpPr>
          <p:nvPr>
            <p:ph idx="4294967295"/>
          </p:nvPr>
        </p:nvSpPr>
        <p:spPr bwMode="auto">
          <a:xfrm>
            <a:off x="1722438" y="228600"/>
            <a:ext cx="7040562"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fa-IR" altLang="pt-PT" sz="2200" b="1">
                <a:cs typeface="B Titr" pitchFamily="2" charset="0"/>
              </a:rPr>
              <a:t>37-تركيب كميته تجديد نظر:</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1 – رئيس سازمان كار استان به عنوان رئيس كميته</a:t>
            </a:r>
          </a:p>
          <a:p>
            <a:pPr eaLnBrk="1" hangingPunct="1">
              <a:buFontTx/>
              <a:buNone/>
            </a:pPr>
            <a:r>
              <a:rPr lang="fa-IR" altLang="pt-PT" sz="2200" b="1">
                <a:cs typeface="B Nazanin" pitchFamily="2" charset="0"/>
              </a:rPr>
              <a:t>2 – مدير كل تأمين اجتماعي استان</a:t>
            </a:r>
          </a:p>
          <a:p>
            <a:pPr eaLnBrk="1" hangingPunct="1">
              <a:buFontTx/>
              <a:buNone/>
            </a:pPr>
            <a:r>
              <a:rPr lang="fa-IR" altLang="pt-PT" sz="2200" b="1">
                <a:cs typeface="B Nazanin" pitchFamily="2" charset="0"/>
              </a:rPr>
              <a:t>3 – معاونت بهداشتي دانشگاه / دانشگاه علوم پزشكي و خدمات بهداشتي درماني ذيربط</a:t>
            </a:r>
          </a:p>
          <a:p>
            <a:pPr eaLnBrk="1" hangingPunct="1">
              <a:buFontTx/>
              <a:buNone/>
            </a:pPr>
            <a:r>
              <a:rPr lang="fa-IR" altLang="pt-PT" sz="2200" b="1">
                <a:cs typeface="B Nazanin" pitchFamily="2" charset="0"/>
              </a:rPr>
              <a:t>4 – نماينده كارگران حسب معرفي تشكل حائز اكثريت استان بنابه تشخيص سازمان كار استان </a:t>
            </a:r>
          </a:p>
          <a:p>
            <a:pPr eaLnBrk="1" hangingPunct="1">
              <a:buFontTx/>
              <a:buNone/>
            </a:pPr>
            <a:r>
              <a:rPr lang="fa-IR" altLang="pt-PT" sz="2200" b="1">
                <a:cs typeface="B Nazanin" pitchFamily="2" charset="0"/>
              </a:rPr>
              <a:t>5 – نماينده كارفرمايان با معرفي كانون انجمنهاي صنفي كارفرمايي استان</a:t>
            </a:r>
          </a:p>
          <a:p>
            <a:pPr eaLnBrk="1" hangingPunct="1">
              <a:buFontTx/>
              <a:buNone/>
            </a:pPr>
            <a:r>
              <a:rPr lang="fa-IR" altLang="pt-PT" sz="2200" b="1">
                <a:cs typeface="B Nazanin" pitchFamily="2" charset="0"/>
              </a:rPr>
              <a:t>   جلسات در سازمان كار استان و با حضور چهار نفر از اعضاي اصلي يا علي البدل رسميت و تصميمات جلسه با اكثريت آراء حاضرين معتبر و لازم الاجرا مي</a:t>
            </a:r>
            <a:r>
              <a:rPr lang="fa-IR" altLang="pt-PT" sz="2200" b="1"/>
              <a:t>‌</a:t>
            </a:r>
            <a:r>
              <a:rPr lang="fa-IR" altLang="pt-PT" sz="2200" b="1">
                <a:cs typeface="B Nazanin" pitchFamily="2" charset="0"/>
              </a:rPr>
              <a:t>باشد. رأي كميته تجديد نظر استان از تاريخ ابلاغ قطعي و لازم الاجرامي باشد. در صورت تساوي آراء اعم از بدوي و تجديد نظر جلسه بعدي با حضور همه اعضا تشكيل خواهد شد.</a:t>
            </a:r>
            <a:endParaRPr lang="en-US" altLang="pt-PT" sz="2200" b="1">
              <a:cs typeface="B Nazanin" pitchFamily="2" charset="0"/>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CF7A-6BD3-4923-8709-102B5FD3FFC1}"/>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28675" name="Content Placeholder 2">
            <a:extLst>
              <a:ext uri="{FF2B5EF4-FFF2-40B4-BE49-F238E27FC236}">
                <a16:creationId xmlns:a16="http://schemas.microsoft.com/office/drawing/2014/main" id="{E902358B-373B-4AC4-85D4-D269A8766867}"/>
              </a:ext>
            </a:extLst>
          </p:cNvPr>
          <p:cNvSpPr>
            <a:spLocks noGrp="1"/>
          </p:cNvSpPr>
          <p:nvPr>
            <p:ph idx="4294967295"/>
          </p:nvPr>
        </p:nvSpPr>
        <p:spPr bwMode="auto">
          <a:xfrm>
            <a:off x="1447800" y="3048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a:cs typeface="B Titr" pitchFamily="2" charset="0"/>
              </a:rPr>
              <a:t>38-شرايط بازنشستگي در كارهاي سخت و زيان آور:</a:t>
            </a:r>
          </a:p>
          <a:p>
            <a:pPr eaLnBrk="1" hangingPunct="1">
              <a:buFontTx/>
              <a:buNone/>
            </a:pPr>
            <a:endParaRPr lang="fa-IR" altLang="pt-PT" sz="2200">
              <a:cs typeface="B Titr" pitchFamily="2" charset="0"/>
            </a:endParaRPr>
          </a:p>
          <a:p>
            <a:pPr eaLnBrk="1" hangingPunct="1">
              <a:buFontTx/>
              <a:buNone/>
            </a:pPr>
            <a:r>
              <a:rPr lang="fa-IR" altLang="pt-PT" sz="2200" b="1">
                <a:cs typeface="B Nazanin" pitchFamily="2" charset="0"/>
              </a:rPr>
              <a:t>20 سال متوالي يا 25 سال متناوب پرداخت حق بيمه در كارهاي سخت و زيان آور بدون شرط سني </a:t>
            </a:r>
          </a:p>
          <a:p>
            <a:pPr eaLnBrk="1" hangingPunct="1">
              <a:buFontTx/>
              <a:buNone/>
            </a:pPr>
            <a:endParaRPr lang="fa-IR" altLang="pt-PT" sz="2200" b="1">
              <a:cs typeface="B Nazanin" pitchFamily="2" charset="0"/>
            </a:endParaRPr>
          </a:p>
          <a:p>
            <a:pPr eaLnBrk="1" hangingPunct="1">
              <a:buFontTx/>
              <a:buNone/>
            </a:pPr>
            <a:r>
              <a:rPr lang="fa-IR" altLang="pt-PT" sz="2200" b="1">
                <a:cs typeface="B Titr" pitchFamily="2" charset="0"/>
              </a:rPr>
              <a:t>39-ساير مقررات:</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ساعت كار در كارهاي سخت و زيان آور: در هفته 36 ساعت و روزانه 6 ساعت </a:t>
            </a:r>
          </a:p>
          <a:p>
            <a:pPr eaLnBrk="1" hangingPunct="1">
              <a:buFontTx/>
              <a:buNone/>
            </a:pPr>
            <a:r>
              <a:rPr lang="fa-IR" altLang="pt-PT" sz="2200" b="1">
                <a:cs typeface="B Nazanin" pitchFamily="2" charset="0"/>
              </a:rPr>
              <a:t>مرخصي ساليانه در كارهاي سخت و زيان آور: 5 هفته</a:t>
            </a:r>
          </a:p>
          <a:p>
            <a:pPr eaLnBrk="1" hangingPunct="1">
              <a:buFontTx/>
              <a:buNone/>
            </a:pPr>
            <a:r>
              <a:rPr lang="fa-IR" altLang="pt-PT" sz="2200" b="1">
                <a:cs typeface="B Nazanin" pitchFamily="2" charset="0"/>
              </a:rPr>
              <a:t>ممنوعيت ارجاع كار سخت و زيان آور به كارگران زن و نوجوان </a:t>
            </a:r>
          </a:p>
          <a:p>
            <a:pPr eaLnBrk="1" hangingPunct="1">
              <a:buFontTx/>
              <a:buNone/>
            </a:pPr>
            <a:r>
              <a:rPr lang="fa-IR" altLang="pt-PT" sz="2200" b="1">
                <a:cs typeface="B Nazanin" pitchFamily="2" charset="0"/>
              </a:rPr>
              <a:t>ممنوعيت ارجاع اضافه كار به كارگراني كه در كارهاي سخت و زيان آور اشتغال دارند.</a:t>
            </a:r>
            <a:endParaRPr lang="en-US" altLang="pt-PT" sz="2200" b="1">
              <a:cs typeface="B Nazanin" pitchFamily="2" charset="0"/>
            </a:endParaRPr>
          </a:p>
        </p:txBody>
      </p:sp>
    </p:spTree>
  </p:cSld>
  <p:clrMapOvr>
    <a:masterClrMapping/>
  </p:clrMapOvr>
  <p:transition spd="med">
    <p:pull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4FCC0-F683-4FCF-B09E-A4C66F8D16AF}"/>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29699" name="Content Placeholder 2">
            <a:extLst>
              <a:ext uri="{FF2B5EF4-FFF2-40B4-BE49-F238E27FC236}">
                <a16:creationId xmlns:a16="http://schemas.microsoft.com/office/drawing/2014/main" id="{2964350D-5D0D-4849-BB2F-CA78E57AFFBB}"/>
              </a:ext>
            </a:extLst>
          </p:cNvPr>
          <p:cNvSpPr>
            <a:spLocks noGrp="1"/>
          </p:cNvSpPr>
          <p:nvPr>
            <p:ph idx="4294967295"/>
          </p:nvPr>
        </p:nvSpPr>
        <p:spPr bwMode="auto">
          <a:xfrm>
            <a:off x="1295400" y="6096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fa-IR" altLang="pt-PT" sz="2200" b="1">
              <a:cs typeface="B Titr" pitchFamily="2" charset="0"/>
            </a:endParaRPr>
          </a:p>
          <a:p>
            <a:pPr eaLnBrk="1" hangingPunct="1">
              <a:buFontTx/>
              <a:buNone/>
            </a:pPr>
            <a:endParaRPr lang="fa-IR" altLang="pt-PT" sz="2200" b="1">
              <a:cs typeface="B Titr" pitchFamily="2" charset="0"/>
            </a:endParaRPr>
          </a:p>
          <a:p>
            <a:pPr eaLnBrk="1" hangingPunct="1">
              <a:buFontTx/>
              <a:buNone/>
            </a:pPr>
            <a:endParaRPr lang="fa-IR" altLang="pt-PT" sz="2200" b="1">
              <a:cs typeface="B Titr" pitchFamily="2" charset="0"/>
            </a:endParaRPr>
          </a:p>
          <a:p>
            <a:pPr eaLnBrk="1" hangingPunct="1">
              <a:buFontTx/>
              <a:buNone/>
            </a:pPr>
            <a:r>
              <a:rPr lang="fa-IR" altLang="pt-PT" sz="2200" b="1">
                <a:cs typeface="B Titr" pitchFamily="2" charset="0"/>
              </a:rPr>
              <a:t>40-كار روز ، كار شب ، كار مختلط و كار متناوب</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كار روز كارهايي است كه زمان انجام كار از ساعت 6 بامداد تا 22 شب مي</a:t>
            </a:r>
            <a:r>
              <a:rPr lang="fa-IR" altLang="pt-PT" sz="2200" b="1"/>
              <a:t>‌</a:t>
            </a:r>
            <a:r>
              <a:rPr lang="fa-IR" altLang="pt-PT" sz="2200" b="1">
                <a:cs typeface="B Nazanin" pitchFamily="2" charset="0"/>
              </a:rPr>
              <a:t>باشد</a:t>
            </a:r>
          </a:p>
          <a:p>
            <a:pPr eaLnBrk="1" hangingPunct="1">
              <a:buFontTx/>
              <a:buNone/>
            </a:pPr>
            <a:r>
              <a:rPr lang="fa-IR" altLang="pt-PT" sz="2200" b="1">
                <a:cs typeface="B Nazanin" pitchFamily="2" charset="0"/>
              </a:rPr>
              <a:t>كار شب كارهايي است كه زمان انجام كار از ساعت 22 تا 6 بامداد مي</a:t>
            </a:r>
            <a:r>
              <a:rPr lang="fa-IR" altLang="pt-PT" sz="2200" b="1"/>
              <a:t>‌</a:t>
            </a:r>
            <a:r>
              <a:rPr lang="fa-IR" altLang="pt-PT" sz="2200" b="1">
                <a:cs typeface="B Nazanin" pitchFamily="2" charset="0"/>
              </a:rPr>
              <a:t>باشد.</a:t>
            </a:r>
          </a:p>
          <a:p>
            <a:pPr eaLnBrk="1" hangingPunct="1">
              <a:buFontTx/>
              <a:buNone/>
            </a:pPr>
            <a:r>
              <a:rPr lang="fa-IR" altLang="pt-PT" sz="2200" b="1">
                <a:cs typeface="B Nazanin" pitchFamily="2" charset="0"/>
              </a:rPr>
              <a:t>كار مختلط كارهايي است كه بخشي از ساعات انجام كار در روز و قسمتي از ان در شب واقع مي</a:t>
            </a:r>
            <a:r>
              <a:rPr lang="fa-IR" altLang="pt-PT" sz="2200" b="1"/>
              <a:t>‌</a:t>
            </a:r>
            <a:r>
              <a:rPr lang="fa-IR" altLang="pt-PT" sz="2200" b="1">
                <a:cs typeface="B Nazanin" pitchFamily="2" charset="0"/>
              </a:rPr>
              <a:t>شود.</a:t>
            </a:r>
          </a:p>
          <a:p>
            <a:pPr eaLnBrk="1" hangingPunct="1">
              <a:buFontTx/>
              <a:buNone/>
            </a:pPr>
            <a:r>
              <a:rPr lang="fa-IR" altLang="pt-PT" sz="2200" b="1">
                <a:cs typeface="B Nazanin" pitchFamily="2" charset="0"/>
              </a:rPr>
              <a:t>كار متناوب كاري است كه نوعاً در ساعات متوالي انجام نمي</a:t>
            </a:r>
            <a:r>
              <a:rPr lang="fa-IR" altLang="pt-PT" sz="2200" b="1"/>
              <a:t>‌</a:t>
            </a:r>
            <a:r>
              <a:rPr lang="fa-IR" altLang="pt-PT" sz="2200" b="1">
                <a:cs typeface="B Nazanin" pitchFamily="2" charset="0"/>
              </a:rPr>
              <a:t>يابد بلكه در ساعت معيني از شبانه روز صورت مي</a:t>
            </a:r>
            <a:r>
              <a:rPr lang="fa-IR" altLang="pt-PT" sz="2200" b="1"/>
              <a:t>‌</a:t>
            </a:r>
            <a:r>
              <a:rPr lang="fa-IR" altLang="pt-PT" sz="2200" b="1">
                <a:cs typeface="B Nazanin" pitchFamily="2" charset="0"/>
              </a:rPr>
              <a:t>گيرد.</a:t>
            </a:r>
            <a:endParaRPr lang="en-US" altLang="pt-PT" sz="2200" b="1">
              <a:cs typeface="B Nazanin" pitchFamily="2" charset="0"/>
            </a:endParaRPr>
          </a:p>
        </p:txBody>
      </p:sp>
      <p:pic>
        <p:nvPicPr>
          <p:cNvPr id="29700" name="Picture 5" descr="E:\aksha\industrialmain.gif">
            <a:extLst>
              <a:ext uri="{FF2B5EF4-FFF2-40B4-BE49-F238E27FC236}">
                <a16:creationId xmlns:a16="http://schemas.microsoft.com/office/drawing/2014/main" id="{75461358-0CA4-4599-9358-D0170547E8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28600"/>
            <a:ext cx="2230438" cy="235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97C37-F9AE-4CA5-94D2-3228927B242B}"/>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30723" name="Content Placeholder 2">
            <a:extLst>
              <a:ext uri="{FF2B5EF4-FFF2-40B4-BE49-F238E27FC236}">
                <a16:creationId xmlns:a16="http://schemas.microsoft.com/office/drawing/2014/main" id="{AC893902-18B1-4689-86BB-F0AB12074F78}"/>
              </a:ext>
            </a:extLst>
          </p:cNvPr>
          <p:cNvSpPr>
            <a:spLocks noGrp="1"/>
          </p:cNvSpPr>
          <p:nvPr>
            <p:ph idx="4294967295"/>
          </p:nvPr>
        </p:nvSpPr>
        <p:spPr bwMode="auto">
          <a:xfrm>
            <a:off x="1371600" y="762000"/>
            <a:ext cx="7497763" cy="441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41-نوبت كاري:</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كار نوبتي عبارت است از كاري كه در طول ماه گردش دارد بنحويكه نوبتهاي آن در صبح يا عصر يا شب واقع مي</a:t>
            </a:r>
            <a:r>
              <a:rPr lang="fa-IR" altLang="pt-PT" sz="2200" b="1"/>
              <a:t>‌</a:t>
            </a:r>
            <a:r>
              <a:rPr lang="fa-IR" altLang="pt-PT" sz="2200" b="1">
                <a:cs typeface="B Nazanin" pitchFamily="2" charset="0"/>
              </a:rPr>
              <a:t>شود.</a:t>
            </a:r>
          </a:p>
          <a:p>
            <a:pPr eaLnBrk="1" hangingPunct="1">
              <a:buFontTx/>
              <a:buNone/>
            </a:pPr>
            <a:r>
              <a:rPr lang="fa-IR" altLang="pt-PT" sz="2200" b="1">
                <a:cs typeface="B Nazanin" pitchFamily="2" charset="0"/>
              </a:rPr>
              <a:t>در صورتيكه نوبتهاي كار در صبح و عصر واقع شود 10% علاوه بر مزد به عنوان فوق العاده نوبت كاري تعلق مي</a:t>
            </a:r>
            <a:r>
              <a:rPr lang="fa-IR" altLang="pt-PT" sz="2200" b="1"/>
              <a:t>‌</a:t>
            </a:r>
            <a:r>
              <a:rPr lang="fa-IR" altLang="pt-PT" sz="2200" b="1">
                <a:cs typeface="B Nazanin" pitchFamily="2" charset="0"/>
              </a:rPr>
              <a:t>گيرد.</a:t>
            </a:r>
          </a:p>
          <a:p>
            <a:pPr eaLnBrk="1" hangingPunct="1">
              <a:buFontTx/>
              <a:buNone/>
            </a:pPr>
            <a:r>
              <a:rPr lang="fa-IR" altLang="pt-PT" sz="2200" b="1">
                <a:cs typeface="B Nazanin" pitchFamily="2" charset="0"/>
              </a:rPr>
              <a:t>چنانچه نوبتهاي كار در صبح و عصر و شب قرار گيرد 15% علاوه بر مزد به عنوان فوق العاده نوبت كاري تعلق مي</a:t>
            </a:r>
            <a:r>
              <a:rPr lang="fa-IR" altLang="pt-PT" sz="2200" b="1"/>
              <a:t>‌</a:t>
            </a:r>
            <a:r>
              <a:rPr lang="fa-IR" altLang="pt-PT" sz="2200" b="1">
                <a:cs typeface="B Nazanin" pitchFamily="2" charset="0"/>
              </a:rPr>
              <a:t>گيرد.</a:t>
            </a:r>
          </a:p>
          <a:p>
            <a:pPr eaLnBrk="1" hangingPunct="1">
              <a:buFontTx/>
              <a:buNone/>
            </a:pPr>
            <a:r>
              <a:rPr lang="fa-IR" altLang="pt-PT" sz="2200" b="1">
                <a:cs typeface="B Nazanin" pitchFamily="2" charset="0"/>
              </a:rPr>
              <a:t>اگر نوبتهاي كار در صبح و شب و يا عصر و شب واقع شود 22/5% علاوه بر مزد به عنوان فوق العاده نوبت كاري تعلق مي</a:t>
            </a:r>
            <a:r>
              <a:rPr lang="fa-IR" altLang="pt-PT" sz="2200" b="1"/>
              <a:t>‌</a:t>
            </a:r>
            <a:r>
              <a:rPr lang="fa-IR" altLang="pt-PT" sz="2200" b="1">
                <a:cs typeface="B Nazanin" pitchFamily="2" charset="0"/>
              </a:rPr>
              <a:t>گيرد.</a:t>
            </a:r>
            <a:endParaRPr lang="en-US" altLang="pt-PT" sz="2200" b="1">
              <a:cs typeface="B Nazanin" pitchFamily="2" charset="0"/>
            </a:endParaRP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91489876-C61E-4C83-9830-05D85B861D5A}"/>
              </a:ext>
            </a:extLst>
          </p:cNvPr>
          <p:cNvSpPr>
            <a:spLocks noGrp="1"/>
          </p:cNvSpPr>
          <p:nvPr>
            <p:ph idx="4294967295"/>
          </p:nvPr>
        </p:nvSpPr>
        <p:spPr bwMode="auto">
          <a:xfrm>
            <a:off x="1295400" y="4572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42-شبكاري:</a:t>
            </a:r>
            <a:r>
              <a:rPr lang="fa-IR" altLang="pt-PT" sz="2200" b="1">
                <a:cs typeface="B Nazanin" pitchFamily="2" charset="0"/>
              </a:rPr>
              <a:t> </a:t>
            </a:r>
          </a:p>
          <a:p>
            <a:pPr eaLnBrk="1" hangingPunct="1">
              <a:buFontTx/>
              <a:buNone/>
            </a:pPr>
            <a:endParaRPr lang="fa-IR" altLang="pt-PT" sz="2200" b="1">
              <a:cs typeface="B Nazanin" pitchFamily="2" charset="0"/>
            </a:endParaRPr>
          </a:p>
          <a:p>
            <a:pPr eaLnBrk="1" hangingPunct="1">
              <a:buFontTx/>
              <a:buNone/>
            </a:pPr>
            <a:r>
              <a:rPr lang="fa-IR" altLang="pt-PT" sz="2200" b="1">
                <a:cs typeface="B Nazanin" pitchFamily="2" charset="0"/>
              </a:rPr>
              <a:t>براي هر ساعت كار در شب تنها به كارگران غير نوبتي 35% علاوه بر مزد ساعت كار عادي تعلق مي</a:t>
            </a:r>
            <a:r>
              <a:rPr lang="fa-IR" altLang="pt-PT" sz="2200" b="1"/>
              <a:t>‌</a:t>
            </a:r>
            <a:r>
              <a:rPr lang="fa-IR" altLang="pt-PT" sz="2200" b="1">
                <a:cs typeface="B Nazanin" pitchFamily="2" charset="0"/>
              </a:rPr>
              <a:t>گيرد.</a:t>
            </a:r>
          </a:p>
          <a:p>
            <a:pPr eaLnBrk="1" hangingPunct="1">
              <a:buFontTx/>
              <a:buNone/>
            </a:pPr>
            <a:endParaRPr lang="fa-IR" altLang="pt-PT" sz="2200" b="1">
              <a:cs typeface="B Nazanin" pitchFamily="2" charset="0"/>
            </a:endParaRPr>
          </a:p>
          <a:p>
            <a:pPr eaLnBrk="1" hangingPunct="1">
              <a:buFontTx/>
              <a:buNone/>
            </a:pPr>
            <a:r>
              <a:rPr lang="fa-IR" altLang="pt-PT" sz="2200" b="1">
                <a:cs typeface="B Titr" pitchFamily="2" charset="0"/>
              </a:rPr>
              <a:t>43-اضافه كاري و شرايط آن:</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انجام  كار مازاد بر ساعت كار قانوني را اضافه كاري نامند</a:t>
            </a:r>
          </a:p>
          <a:p>
            <a:pPr eaLnBrk="1" hangingPunct="1">
              <a:buFontTx/>
              <a:buNone/>
            </a:pPr>
            <a:r>
              <a:rPr lang="fa-IR" altLang="pt-PT" sz="2200" b="1">
                <a:cs typeface="B Nazanin" pitchFamily="2" charset="0"/>
              </a:rPr>
              <a:t>شرايط: الف) موافقت كارگر	ب) پرداخت 40% اضافه بر مزد ساعت كار عادي</a:t>
            </a:r>
          </a:p>
          <a:p>
            <a:pPr eaLnBrk="1" hangingPunct="1">
              <a:buFontTx/>
              <a:buNone/>
            </a:pPr>
            <a:r>
              <a:rPr lang="fa-IR" altLang="pt-PT" sz="2200" b="1">
                <a:cs typeface="B Nazanin" pitchFamily="2" charset="0"/>
              </a:rPr>
              <a:t>ساعت كار اضافي نبايد از 4 ساعت در روز تجاوز نمايد مگر در موارد استثنايي با توافق طرفين و تأييد واحد كار و اجتماعي محل (در صورت عدم تأييد ضرورت كار اضافي توسط اداره كار محل، كار فرما مللكف است غرامت و خسارت وارده به كارگر را پرداخت نمايد.</a:t>
            </a:r>
            <a:endParaRPr lang="en-US" altLang="pt-PT" sz="2200" b="1">
              <a:cs typeface="B Nazanin" pitchFamily="2" charset="0"/>
            </a:endParaRPr>
          </a:p>
        </p:txBody>
      </p:sp>
    </p:spTree>
  </p:cSld>
  <p:clrMapOvr>
    <a:masterClrMapping/>
  </p:clrMapOvr>
  <p:transition>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D1FEC-6A8C-424C-8313-D871BE2F4738}"/>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32771" name="Content Placeholder 2">
            <a:extLst>
              <a:ext uri="{FF2B5EF4-FFF2-40B4-BE49-F238E27FC236}">
                <a16:creationId xmlns:a16="http://schemas.microsoft.com/office/drawing/2014/main" id="{F574742B-E1F9-4ACB-B50A-95B509C34ACE}"/>
              </a:ext>
            </a:extLst>
          </p:cNvPr>
          <p:cNvSpPr>
            <a:spLocks noGrp="1"/>
          </p:cNvSpPr>
          <p:nvPr>
            <p:ph idx="4294967295"/>
          </p:nvPr>
        </p:nvSpPr>
        <p:spPr bwMode="auto">
          <a:xfrm>
            <a:off x="1219200" y="2286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000" b="1">
                <a:cs typeface="B Titr" pitchFamily="2" charset="0"/>
              </a:rPr>
              <a:t>44-تعطيلات:</a:t>
            </a:r>
          </a:p>
          <a:p>
            <a:pPr eaLnBrk="1" hangingPunct="1">
              <a:buFontTx/>
              <a:buNone/>
            </a:pPr>
            <a:r>
              <a:rPr lang="fa-IR" altLang="pt-PT" sz="2000" b="1">
                <a:cs typeface="B Nazanin" pitchFamily="2" charset="0"/>
              </a:rPr>
              <a:t>الف) روز جمعه	ب) تعطيلات رسمي كشور	ج) روز جهاني كارگر (11 ارديبهشت)</a:t>
            </a:r>
          </a:p>
          <a:p>
            <a:pPr eaLnBrk="1" hangingPunct="1">
              <a:buFontTx/>
              <a:buNone/>
            </a:pPr>
            <a:r>
              <a:rPr lang="fa-IR" altLang="pt-PT" sz="2000" b="1">
                <a:cs typeface="B Titr" pitchFamily="2" charset="0"/>
              </a:rPr>
              <a:t>45-مرخصي</a:t>
            </a:r>
          </a:p>
          <a:p>
            <a:pPr eaLnBrk="1" hangingPunct="1">
              <a:buFontTx/>
              <a:buNone/>
            </a:pPr>
            <a:r>
              <a:rPr lang="fa-IR" altLang="pt-PT" sz="2000" b="1">
                <a:cs typeface="B Nazanin" pitchFamily="2" charset="0"/>
              </a:rPr>
              <a:t>الف) مرخصي استحقاقي 	ب) مرخصي استعلاجي	ج) مرخصي اضطراري	د) مرخصي بدون حقوق</a:t>
            </a:r>
          </a:p>
          <a:p>
            <a:pPr eaLnBrk="1" hangingPunct="1">
              <a:buFontTx/>
              <a:buNone/>
            </a:pPr>
            <a:r>
              <a:rPr lang="fa-IR" altLang="pt-PT" sz="2000" b="1">
                <a:cs typeface="B Nazanin" pitchFamily="2" charset="0"/>
              </a:rPr>
              <a:t>الف) مرخصي استحقاقي سالانه كارگران با استفاده از مزد و احتساب چهار روز جمعه جمعاً يك ماه است، ساير روزهاي تعطيل جزء ايام مرخصي محسوب نخواهد شد. كارگر نمي</a:t>
            </a:r>
            <a:r>
              <a:rPr lang="fa-IR" altLang="pt-PT" sz="2000" b="1"/>
              <a:t>‌</a:t>
            </a:r>
            <a:r>
              <a:rPr lang="fa-IR" altLang="pt-PT" sz="2000" b="1">
                <a:cs typeface="B Nazanin" pitchFamily="2" charset="0"/>
              </a:rPr>
              <a:t>تواند بيش از 9 روز از مرخصي سالانه خود را ذخيره كند.</a:t>
            </a:r>
          </a:p>
          <a:p>
            <a:pPr eaLnBrk="1" hangingPunct="1">
              <a:buFontTx/>
              <a:buNone/>
            </a:pPr>
            <a:r>
              <a:rPr lang="fa-IR" altLang="pt-PT" sz="2000" b="1">
                <a:cs typeface="B Nazanin" pitchFamily="2" charset="0"/>
              </a:rPr>
              <a:t>ب) مرخصي استعلاجي با تأييد سازمان تأمين اجتماعي جزء سوابق كار و بازنشستگي كارگران محسوب مي شود.</a:t>
            </a:r>
          </a:p>
          <a:p>
            <a:pPr eaLnBrk="1" hangingPunct="1">
              <a:buFontTx/>
              <a:buNone/>
            </a:pPr>
            <a:r>
              <a:rPr lang="fa-IR" altLang="pt-PT" sz="2000" b="1">
                <a:cs typeface="B Nazanin" pitchFamily="2" charset="0"/>
              </a:rPr>
              <a:t>ج) مرخصي اضطراري: كليه كارگران موارد زير حق برخورداري از سه روز مرخصي با استفاده از مزد در دارند:</a:t>
            </a:r>
          </a:p>
          <a:p>
            <a:pPr eaLnBrk="1" hangingPunct="1">
              <a:buFontTx/>
              <a:buNone/>
            </a:pPr>
            <a:r>
              <a:rPr lang="fa-IR" altLang="pt-PT" sz="2000" b="1">
                <a:cs typeface="B Nazanin" pitchFamily="2" charset="0"/>
              </a:rPr>
              <a:t>1 – ازدواج دائم	2 – فوت همسر – پدر – مادر و فرزندان</a:t>
            </a:r>
          </a:p>
          <a:p>
            <a:pPr eaLnBrk="1" hangingPunct="1">
              <a:buFontTx/>
              <a:buNone/>
            </a:pPr>
            <a:r>
              <a:rPr lang="fa-IR" altLang="pt-PT" sz="2000" b="1">
                <a:cs typeface="B Nazanin" pitchFamily="2" charset="0"/>
              </a:rPr>
              <a:t>د) مرخصي بدون حقوق: نحوه استفاده، مدت و شرايط برگشت كارگران به كار پس از استفاده از مرخصي با توافق كتبي كارگر يا نماينده قانوني او و كارفرما تعيين خواهد شد.</a:t>
            </a:r>
            <a:endParaRPr lang="en-US" altLang="pt-PT" sz="2000" b="1">
              <a:cs typeface="B Nazanin" pitchFamily="2" charset="0"/>
            </a:endParaRPr>
          </a:p>
        </p:txBody>
      </p:sp>
    </p:spTree>
  </p:cSld>
  <p:clrMapOvr>
    <a:masterClrMapping/>
  </p:clrMapOvr>
  <p:transition spd="med">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2BB42-7A9C-42D2-AEDF-5B12F9E13DD5}"/>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dirty="0">
              <a:effectLst>
                <a:outerShdw blurRad="38100" dist="38100" dir="2700000" algn="tl">
                  <a:srgbClr val="C0C0C0"/>
                </a:outerShdw>
              </a:effectLst>
            </a:endParaRPr>
          </a:p>
        </p:txBody>
      </p:sp>
      <p:sp>
        <p:nvSpPr>
          <p:cNvPr id="33795" name="Content Placeholder 2">
            <a:extLst>
              <a:ext uri="{FF2B5EF4-FFF2-40B4-BE49-F238E27FC236}">
                <a16:creationId xmlns:a16="http://schemas.microsoft.com/office/drawing/2014/main" id="{A68A179A-26CD-449B-BF21-524D47AEA182}"/>
              </a:ext>
            </a:extLst>
          </p:cNvPr>
          <p:cNvSpPr>
            <a:spLocks noGrp="1"/>
          </p:cNvSpPr>
          <p:nvPr>
            <p:ph idx="4294967295"/>
          </p:nvPr>
        </p:nvSpPr>
        <p:spPr bwMode="auto">
          <a:xfrm>
            <a:off x="1371600" y="6096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46-شرايط كار زنان</a:t>
            </a:r>
            <a:r>
              <a:rPr lang="fa-IR" altLang="pt-PT" sz="2200" b="1">
                <a:cs typeface="B Nazanin" pitchFamily="2" charset="0"/>
              </a:rPr>
              <a:t>:</a:t>
            </a:r>
          </a:p>
          <a:p>
            <a:pPr eaLnBrk="1" hangingPunct="1">
              <a:buFontTx/>
              <a:buNone/>
            </a:pPr>
            <a:endParaRPr lang="fa-IR" altLang="pt-PT" sz="2200" b="1">
              <a:cs typeface="B Nazanin" pitchFamily="2" charset="0"/>
            </a:endParaRPr>
          </a:p>
          <a:p>
            <a:pPr eaLnBrk="1" hangingPunct="1">
              <a:buFontTx/>
              <a:buNone/>
            </a:pPr>
            <a:r>
              <a:rPr lang="fa-IR" altLang="pt-PT" sz="2200" b="1">
                <a:cs typeface="B Nazanin" pitchFamily="2" charset="0"/>
              </a:rPr>
              <a:t>- انجام كار خطرناك، سخت و زيان آور و نيز حمل بار بيش از حد مجاز با دست و بدون دست (20كيلوگرم) استفاده از وسايل مكانيكي ممنوع است.</a:t>
            </a:r>
          </a:p>
          <a:p>
            <a:pPr eaLnBrk="1" hangingPunct="1">
              <a:buFontTx/>
              <a:buNone/>
            </a:pPr>
            <a:r>
              <a:rPr lang="fa-IR" altLang="pt-PT" sz="2200" b="1">
                <a:cs typeface="B Nazanin" pitchFamily="2" charset="0"/>
              </a:rPr>
              <a:t>- مرخصي بارداري و زايمان كارگران زن 5 ماه و مرخصي شيردهي يكماه (جمعاً 6 ماه) مي</a:t>
            </a:r>
            <a:r>
              <a:rPr lang="fa-IR" altLang="pt-PT" sz="2200" b="1"/>
              <a:t>‌</a:t>
            </a:r>
            <a:r>
              <a:rPr lang="fa-IR" altLang="pt-PT" sz="2200" b="1">
                <a:cs typeface="B Nazanin" pitchFamily="2" charset="0"/>
              </a:rPr>
              <a:t>باشد.</a:t>
            </a:r>
          </a:p>
          <a:p>
            <a:pPr eaLnBrk="1" hangingPunct="1">
              <a:buFontTx/>
              <a:buNone/>
            </a:pPr>
            <a:r>
              <a:rPr lang="fa-IR" altLang="pt-PT" sz="2200" b="1">
                <a:cs typeface="B Nazanin" pitchFamily="2" charset="0"/>
              </a:rPr>
              <a:t>- حقوق ايام مرخصي زايمان طبق مقررات تأمين اجتماعي پرداخت خواهد شد.</a:t>
            </a:r>
          </a:p>
          <a:p>
            <a:pPr eaLnBrk="1" hangingPunct="1">
              <a:buFontTx/>
              <a:buNone/>
            </a:pPr>
            <a:r>
              <a:rPr lang="fa-IR" altLang="pt-PT" sz="2200" b="1">
                <a:cs typeface="B Nazanin" pitchFamily="2" charset="0"/>
              </a:rPr>
              <a:t>در صورتيكه به تشخيص پزشك سازمان تأمين اجتماعي نوع كار براي كارگر باردار خطرناك يا سخت باشد كارفرما تا پايان بارداري وي ، بدون كسر حق السعي كار مناسب تر و سبكتري به او ارجاع خواهد نمود.</a:t>
            </a:r>
          </a:p>
          <a:p>
            <a:pPr eaLnBrk="1" hangingPunct="1">
              <a:buFontTx/>
              <a:buNone/>
            </a:pPr>
            <a:r>
              <a:rPr lang="fa-IR" altLang="pt-PT" sz="2200" b="1">
                <a:cs typeface="B Nazanin" pitchFamily="2" charset="0"/>
              </a:rPr>
              <a:t>- فرصت شيردهي كارگران زن تا پايان دو سالگي فرزند براي هر سه ساعت، نيم ساعت است.</a:t>
            </a:r>
            <a:endParaRPr lang="en-US" altLang="pt-PT" sz="2200" b="1">
              <a:cs typeface="B Nazanin" pitchFamily="2" charset="0"/>
            </a:endParaRPr>
          </a:p>
        </p:txBody>
      </p:sp>
    </p:spTree>
  </p:cSld>
  <p:clrMapOvr>
    <a:masterClrMapping/>
  </p:clrMapOvr>
  <p:transition>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F9435-02CD-4569-ABF9-F6DF85F69CD8}"/>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34819" name="Content Placeholder 2">
            <a:extLst>
              <a:ext uri="{FF2B5EF4-FFF2-40B4-BE49-F238E27FC236}">
                <a16:creationId xmlns:a16="http://schemas.microsoft.com/office/drawing/2014/main" id="{C359421E-FD79-4831-A392-C9183895A075}"/>
              </a:ext>
            </a:extLst>
          </p:cNvPr>
          <p:cNvSpPr>
            <a:spLocks noGrp="1"/>
          </p:cNvSpPr>
          <p:nvPr>
            <p:ph idx="4294967295"/>
          </p:nvPr>
        </p:nvSpPr>
        <p:spPr bwMode="auto">
          <a:xfrm>
            <a:off x="1219200" y="990600"/>
            <a:ext cx="7497763" cy="4191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47-شرايط كار نوجوانان:</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ـ كارگري كه سن او بين 15 تا 18 سال است كارگر نوجوان نامند.</a:t>
            </a:r>
          </a:p>
          <a:p>
            <a:pPr eaLnBrk="1" hangingPunct="1">
              <a:buFontTx/>
              <a:buNone/>
            </a:pPr>
            <a:r>
              <a:rPr lang="fa-IR" altLang="pt-PT" sz="2200" b="1">
                <a:cs typeface="B Nazanin" pitchFamily="2" charset="0"/>
              </a:rPr>
              <a:t>ـ كارگر نوجوان در بدو استخدام بايد توسط سازمان تأمين اجتماعي مورد آزمايش</a:t>
            </a:r>
            <a:r>
              <a:rPr lang="fa-IR" altLang="pt-PT" sz="2200" b="1"/>
              <a:t>‌</a:t>
            </a:r>
            <a:r>
              <a:rPr lang="fa-IR" altLang="pt-PT" sz="2200" b="1">
                <a:cs typeface="B Nazanin" pitchFamily="2" charset="0"/>
              </a:rPr>
              <a:t>هاي پزشكي قرار گيرد.</a:t>
            </a:r>
          </a:p>
          <a:p>
            <a:pPr eaLnBrk="1" hangingPunct="1">
              <a:buFontTx/>
              <a:buNone/>
            </a:pPr>
            <a:r>
              <a:rPr lang="fa-IR" altLang="pt-PT" sz="2200" b="1">
                <a:cs typeface="B Nazanin" pitchFamily="2" charset="0"/>
              </a:rPr>
              <a:t>ـ به كارگماردن افراد زير 15 سال تمام ممنوع است.</a:t>
            </a:r>
          </a:p>
          <a:p>
            <a:pPr eaLnBrk="1" hangingPunct="1">
              <a:buFontTx/>
              <a:buNone/>
            </a:pPr>
            <a:r>
              <a:rPr lang="fa-IR" altLang="pt-PT" sz="2200" b="1">
                <a:cs typeface="B Nazanin" pitchFamily="2" charset="0"/>
              </a:rPr>
              <a:t>ـ ساعت كار روزانه نوجوان نيم ساعت كمتر از ساعت كار معمولي كارگران است.</a:t>
            </a:r>
          </a:p>
          <a:p>
            <a:pPr eaLnBrk="1" hangingPunct="1">
              <a:buFontTx/>
              <a:buNone/>
            </a:pPr>
            <a:r>
              <a:rPr lang="fa-IR" altLang="pt-PT" sz="2200" b="1">
                <a:cs typeface="B Nazanin" pitchFamily="2" charset="0"/>
              </a:rPr>
              <a:t>ـ ارجاع كار اضافي و كار شب و سخت و زيان آور و خطرناك و حمل بار با دست بيش از حد مجاز (20 كيلوگرم) ممنوع است.</a:t>
            </a:r>
            <a:endParaRPr lang="en-US" altLang="pt-PT" sz="2200" b="1">
              <a:cs typeface="B Nazanin" pitchFamily="2" charset="0"/>
            </a:endParaRPr>
          </a:p>
        </p:txBody>
      </p:sp>
      <p:pic>
        <p:nvPicPr>
          <p:cNvPr id="34820" name="Picture 6" descr="D:\msp\MEDIA\CAGCAT10\j0292020.wmf">
            <a:extLst>
              <a:ext uri="{FF2B5EF4-FFF2-40B4-BE49-F238E27FC236}">
                <a16:creationId xmlns:a16="http://schemas.microsoft.com/office/drawing/2014/main" id="{3FFFD9BE-03BC-475C-A573-5F8F7B4FE4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513" y="207963"/>
            <a:ext cx="1868487" cy="177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3296A5C-BEAA-4909-8DCE-F4892101782E}"/>
              </a:ext>
            </a:extLst>
          </p:cNvPr>
          <p:cNvSpPr>
            <a:spLocks noGrp="1"/>
          </p:cNvSpPr>
          <p:nvPr>
            <p:ph type="title" idx="4294967295"/>
          </p:nvPr>
        </p:nvSpPr>
        <p:spPr bwMode="auto">
          <a:xfrm>
            <a:off x="1447800" y="274638"/>
            <a:ext cx="7486650" cy="58213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eaLnBrk="1" hangingPunct="1"/>
            <a:r>
              <a:rPr lang="fa-IR" altLang="pt-PT" sz="2200">
                <a:cs typeface="B Titr" pitchFamily="2" charset="0"/>
              </a:rPr>
              <a:t>1</a:t>
            </a:r>
            <a:r>
              <a:rPr lang="fa-IR" altLang="pt-PT" sz="2200" b="1">
                <a:cs typeface="B Titr" pitchFamily="2" charset="0"/>
              </a:rPr>
              <a:t>- حقوق كار و منابع آن:</a:t>
            </a:r>
            <a:br>
              <a:rPr lang="fa-IR" altLang="pt-PT" sz="2200" b="1">
                <a:cs typeface="B Nazanin" pitchFamily="2" charset="0"/>
              </a:rPr>
            </a:br>
            <a:br>
              <a:rPr lang="en-US" altLang="pt-PT" sz="2200">
                <a:cs typeface="B Nazanin" pitchFamily="2" charset="0"/>
              </a:rPr>
            </a:br>
            <a:r>
              <a:rPr lang="fa-IR" altLang="pt-PT" sz="2200">
                <a:cs typeface="B Nazanin" pitchFamily="2" charset="0"/>
              </a:rPr>
              <a:t>حقوق كار عبارتست از مجموعة قواعد و مقرراتي كه ناظر به روابط بين كارگر و كارفرما از حيث رابطه كارگري و كارفرمايي مي‌باشد.</a:t>
            </a:r>
            <a:br>
              <a:rPr lang="en-US" altLang="pt-PT" sz="2200">
                <a:cs typeface="B Nazanin" pitchFamily="2" charset="0"/>
              </a:rPr>
            </a:br>
            <a:r>
              <a:rPr lang="fa-IR" altLang="pt-PT" sz="2200">
                <a:cs typeface="B Nazanin" pitchFamily="2" charset="0"/>
              </a:rPr>
              <a:t>منابع حقوق كار:</a:t>
            </a:r>
            <a:br>
              <a:rPr lang="fa-IR" altLang="pt-PT" sz="2200">
                <a:cs typeface="B Nazanin" pitchFamily="2" charset="0"/>
              </a:rPr>
            </a:br>
            <a:r>
              <a:rPr lang="fa-IR" altLang="pt-PT" sz="2200">
                <a:cs typeface="B Nazanin" pitchFamily="2" charset="0"/>
              </a:rPr>
              <a:t> الف) قانون    ب) عرف     ج) رويه قضايي     د) نظريات علماي حقوق</a:t>
            </a:r>
            <a:br>
              <a:rPr lang="fa-IR" altLang="pt-PT" sz="2200">
                <a:cs typeface="B Nazanin" pitchFamily="2" charset="0"/>
              </a:rPr>
            </a:br>
            <a:br>
              <a:rPr lang="fa-IR" altLang="pt-PT" sz="2200">
                <a:cs typeface="B Nazanin" pitchFamily="2" charset="0"/>
              </a:rPr>
            </a:br>
            <a:br>
              <a:rPr lang="fa-IR" altLang="pt-PT" sz="2200">
                <a:cs typeface="B Nazanin" pitchFamily="2" charset="0"/>
              </a:rPr>
            </a:br>
            <a:r>
              <a:rPr lang="fa-IR" altLang="pt-PT" sz="2200">
                <a:cs typeface="B Titr" pitchFamily="2" charset="0"/>
              </a:rPr>
              <a:t>2-قلمرو قانون كار:</a:t>
            </a:r>
            <a:br>
              <a:rPr lang="fa-IR" altLang="pt-PT" sz="2200" b="1">
                <a:cs typeface="B Nazanin" pitchFamily="2" charset="0"/>
              </a:rPr>
            </a:br>
            <a:br>
              <a:rPr lang="en-US" altLang="pt-PT" sz="2200">
                <a:cs typeface="B Nazanin" pitchFamily="2" charset="0"/>
              </a:rPr>
            </a:br>
            <a:r>
              <a:rPr lang="fa-IR" altLang="pt-PT" sz="2200">
                <a:cs typeface="B Nazanin" pitchFamily="2" charset="0"/>
              </a:rPr>
              <a:t>اشخاص مشمول قانون استخدام كشوري يا ساير قوانين و مقررات خاص استخدامي و نيز كارگران كارگاه‌هاي خانوادگي، مشمول مقررات قانون كار نمي‌باشند.</a:t>
            </a:r>
            <a:br>
              <a:rPr lang="en-US" altLang="pt-PT" sz="2200">
                <a:cs typeface="B Nazanin" pitchFamily="2" charset="0"/>
              </a:rPr>
            </a:br>
            <a:r>
              <a:rPr lang="fa-IR" altLang="pt-PT" sz="2200">
                <a:cs typeface="B Nazanin" pitchFamily="2" charset="0"/>
              </a:rPr>
              <a:t>ويژگي‌هاي قانون كار:</a:t>
            </a:r>
            <a:br>
              <a:rPr lang="en-US" altLang="pt-PT" sz="2200">
                <a:cs typeface="B Nazanin" pitchFamily="2" charset="0"/>
              </a:rPr>
            </a:br>
            <a:r>
              <a:rPr lang="fa-IR" altLang="pt-PT" sz="2200">
                <a:cs typeface="B Nazanin" pitchFamily="2" charset="0"/>
              </a:rPr>
              <a:t>الف) حمايتي است	ب) آمره است</a:t>
            </a:r>
            <a:br>
              <a:rPr lang="en-US" altLang="pt-PT" sz="2200">
                <a:cs typeface="B Nazanin" pitchFamily="2" charset="0"/>
              </a:rPr>
            </a:br>
            <a:endParaRPr lang="en-US" altLang="pt-PT" sz="2200">
              <a:cs typeface="B Nazanin" pitchFamily="2" charset="0"/>
            </a:endParaRPr>
          </a:p>
        </p:txBody>
      </p:sp>
    </p:spTree>
  </p:cSld>
  <p:clrMapOvr>
    <a:masterClrMapping/>
  </p:clrMapOvr>
  <p:transition spd="med">
    <p:pull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45EA7-EEFC-436F-B3D5-10C4C4DD8192}"/>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35843" name="Content Placeholder 2">
            <a:extLst>
              <a:ext uri="{FF2B5EF4-FFF2-40B4-BE49-F238E27FC236}">
                <a16:creationId xmlns:a16="http://schemas.microsoft.com/office/drawing/2014/main" id="{13B4A47F-0817-416E-B34D-DF4425B1DE89}"/>
              </a:ext>
            </a:extLst>
          </p:cNvPr>
          <p:cNvSpPr>
            <a:spLocks noGrp="1"/>
          </p:cNvSpPr>
          <p:nvPr>
            <p:ph idx="4294967295"/>
          </p:nvPr>
        </p:nvSpPr>
        <p:spPr bwMode="auto">
          <a:xfrm>
            <a:off x="1295400" y="1066800"/>
            <a:ext cx="7497763" cy="434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48- مذاكرات و پيمان‌هاي دسته جمعي كار:</a:t>
            </a:r>
          </a:p>
          <a:p>
            <a:pPr eaLnBrk="1" hangingPunct="1">
              <a:buFontTx/>
              <a:buNone/>
            </a:pPr>
            <a:endParaRPr lang="fa-IR" altLang="pt-PT" sz="2200" b="1">
              <a:cs typeface="B Nazanin" pitchFamily="2" charset="0"/>
            </a:endParaRPr>
          </a:p>
          <a:p>
            <a:pPr eaLnBrk="1" hangingPunct="1">
              <a:buFontTx/>
              <a:buNone/>
            </a:pPr>
            <a:r>
              <a:rPr lang="fa-IR" altLang="pt-PT" sz="2200" b="1">
                <a:cs typeface="B Nazanin" pitchFamily="2" charset="0"/>
              </a:rPr>
              <a:t>ـ هدف از مذاكرات دسته جمعي كار ، پيشگيري و يا حل مشكلات حرفه</a:t>
            </a:r>
            <a:r>
              <a:rPr lang="fa-IR" altLang="pt-PT" sz="2200" b="1"/>
              <a:t>‌</a:t>
            </a:r>
            <a:r>
              <a:rPr lang="fa-IR" altLang="pt-PT" sz="2200" b="1">
                <a:cs typeface="B Nazanin" pitchFamily="2" charset="0"/>
              </a:rPr>
              <a:t>اي و شغلي و يا بهبود شرايط توليد و يا امور رفاهي كارگران است كه از طريق تعيين ضوابطي براي مقابله با مشكلات و تأمين مشاركت طرفين در حل آنها و يا از راه تعيين و يا تغيير شرايط و نظاير اين</a:t>
            </a:r>
            <a:r>
              <a:rPr lang="fa-IR" altLang="pt-PT" sz="2200" b="1"/>
              <a:t>‌</a:t>
            </a:r>
            <a:r>
              <a:rPr lang="fa-IR" altLang="pt-PT" sz="2200" b="1">
                <a:cs typeface="B Nazanin" pitchFamily="2" charset="0"/>
              </a:rPr>
              <a:t>ها در سطح كارگاه ، حرفه و يا صنعت با توافق طرفين تحقق مي</a:t>
            </a:r>
            <a:r>
              <a:rPr lang="fa-IR" altLang="pt-PT" sz="2200" b="1"/>
              <a:t>‌</a:t>
            </a:r>
            <a:r>
              <a:rPr lang="fa-IR" altLang="pt-PT" sz="2200" b="1">
                <a:cs typeface="B Nazanin" pitchFamily="2" charset="0"/>
              </a:rPr>
              <a:t>يابد ـ خواسته</a:t>
            </a:r>
            <a:r>
              <a:rPr lang="fa-IR" altLang="pt-PT" sz="2200" b="1"/>
              <a:t>‌</a:t>
            </a:r>
            <a:r>
              <a:rPr lang="fa-IR" altLang="pt-PT" sz="2200" b="1">
                <a:cs typeface="B Nazanin" pitchFamily="2" charset="0"/>
              </a:rPr>
              <a:t>هاي طرح شده از سوي طرفين بايد متكي به دلايل و مدارك باشد.</a:t>
            </a:r>
          </a:p>
          <a:p>
            <a:pPr eaLnBrk="1" hangingPunct="1">
              <a:buFontTx/>
              <a:buNone/>
            </a:pPr>
            <a:endParaRPr lang="fa-IR" altLang="pt-PT" sz="2200" b="1">
              <a:cs typeface="B Nazanin" pitchFamily="2" charset="0"/>
            </a:endParaRPr>
          </a:p>
          <a:p>
            <a:pPr eaLnBrk="1" hangingPunct="1">
              <a:buFontTx/>
              <a:buNone/>
            </a:pPr>
            <a:r>
              <a:rPr lang="fa-IR" altLang="pt-PT" sz="2200" b="1">
                <a:cs typeface="B Titr" pitchFamily="2" charset="0"/>
              </a:rPr>
              <a:t>49ـ</a:t>
            </a:r>
            <a:r>
              <a:rPr lang="fa-IR" altLang="pt-PT" sz="2200" b="1">
                <a:cs typeface="B Nazanin" pitchFamily="2" charset="0"/>
              </a:rPr>
              <a:t> </a:t>
            </a:r>
            <a:r>
              <a:rPr lang="fa-IR" altLang="pt-PT" sz="2200" b="1">
                <a:cs typeface="B Titr" pitchFamily="2" charset="0"/>
              </a:rPr>
              <a:t>پيمان دسته‌جمعي </a:t>
            </a:r>
            <a:r>
              <a:rPr lang="fa-IR" altLang="pt-PT" sz="2200" b="1">
                <a:cs typeface="B Nazanin" pitchFamily="2" charset="0"/>
              </a:rPr>
              <a:t>كار عبارتست از پيمان كتبي كه به منظور تعيين شرايط كار فيما بين يك يا چند شورا يا انجمن صنفي و يا نماينده قانوني كارگران از يك طرف و يك يا چند كارفرما و يا نمايندگان قانوني آنها از سوي ديگر و يا فيمابين كانون</a:t>
            </a:r>
            <a:r>
              <a:rPr lang="fa-IR" altLang="pt-PT" sz="2200" b="1"/>
              <a:t>‌</a:t>
            </a:r>
            <a:r>
              <a:rPr lang="fa-IR" altLang="pt-PT" sz="2200" b="1">
                <a:cs typeface="B Nazanin" pitchFamily="2" charset="0"/>
              </a:rPr>
              <a:t>ها و كانون</a:t>
            </a:r>
            <a:r>
              <a:rPr lang="fa-IR" altLang="pt-PT" sz="2200" b="1"/>
              <a:t>‌</a:t>
            </a:r>
            <a:r>
              <a:rPr lang="fa-IR" altLang="pt-PT" sz="2200" b="1">
                <a:cs typeface="B Nazanin" pitchFamily="2" charset="0"/>
              </a:rPr>
              <a:t>هاي عالي كارگري و كارفرمايي منعقد مي</a:t>
            </a:r>
            <a:r>
              <a:rPr lang="fa-IR" altLang="pt-PT" sz="2200" b="1"/>
              <a:t>‌</a:t>
            </a:r>
            <a:r>
              <a:rPr lang="fa-IR" altLang="pt-PT" sz="2200" b="1">
                <a:cs typeface="B Nazanin" pitchFamily="2" charset="0"/>
              </a:rPr>
              <a:t>شود-ادامه-</a:t>
            </a:r>
            <a:endParaRPr lang="en-US" altLang="pt-PT" sz="2200" b="1">
              <a:cs typeface="B Nazanin" pitchFamily="2" charset="0"/>
            </a:endParaRPr>
          </a:p>
        </p:txBody>
      </p:sp>
      <p:pic>
        <p:nvPicPr>
          <p:cNvPr id="32773" name="Picture 5" descr="E:\aksha\welfare.jpg">
            <a:extLst>
              <a:ext uri="{FF2B5EF4-FFF2-40B4-BE49-F238E27FC236}">
                <a16:creationId xmlns:a16="http://schemas.microsoft.com/office/drawing/2014/main" id="{A61B211D-0121-4B3F-878F-B4EECCC00E13}"/>
              </a:ext>
            </a:extLst>
          </p:cNvPr>
          <p:cNvPicPr>
            <a:picLocks noChangeAspect="1" noChangeArrowheads="1"/>
          </p:cNvPicPr>
          <p:nvPr/>
        </p:nvPicPr>
        <p:blipFill>
          <a:blip r:embed="rId2">
            <a:lum bright="10000"/>
          </a:blip>
          <a:srcRect/>
          <a:stretch>
            <a:fillRect/>
          </a:stretch>
        </p:blipFill>
        <p:spPr bwMode="auto">
          <a:xfrm>
            <a:off x="1181100" y="152400"/>
            <a:ext cx="2095500" cy="167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0B77C-60BE-4895-A14D-F38BD7865AD9}"/>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dirty="0">
              <a:effectLst>
                <a:outerShdw blurRad="38100" dist="38100" dir="2700000" algn="tl">
                  <a:srgbClr val="C0C0C0"/>
                </a:outerShdw>
              </a:effectLst>
            </a:endParaRPr>
          </a:p>
        </p:txBody>
      </p:sp>
      <p:sp>
        <p:nvSpPr>
          <p:cNvPr id="36867" name="Rectangle 5">
            <a:extLst>
              <a:ext uri="{FF2B5EF4-FFF2-40B4-BE49-F238E27FC236}">
                <a16:creationId xmlns:a16="http://schemas.microsoft.com/office/drawing/2014/main" id="{2C7E686B-F657-4D94-A08C-CBC1B02DED70}"/>
              </a:ext>
            </a:extLst>
          </p:cNvPr>
          <p:cNvSpPr>
            <a:spLocks noChangeArrowheads="1"/>
          </p:cNvSpPr>
          <p:nvPr/>
        </p:nvSpPr>
        <p:spPr bwMode="auto">
          <a:xfrm>
            <a:off x="1143000" y="339725"/>
            <a:ext cx="76866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eaLnBrk="1" hangingPunct="1"/>
            <a:r>
              <a:rPr lang="fa-IR" altLang="pt-PT" sz="2200" b="1"/>
              <a:t>ـ پيمان بايستي در سه نسخه تنظيم و به امضاي طرفين برسد ـ دو نسخه در اختيار طرفين و نسخه سوم در قبال اخذ رسيد و به منظور رسيدگي و تاييد تسليم وزارت كار و امور اجتماعي خواهد شد.</a:t>
            </a:r>
            <a:endParaRPr lang="en-US" altLang="pt-PT" sz="2200"/>
          </a:p>
          <a:p>
            <a:pPr algn="r" eaLnBrk="1" hangingPunct="1"/>
            <a:r>
              <a:rPr lang="fa-IR" altLang="pt-PT" sz="2200" b="1"/>
              <a:t>ـ پيمان وقتي اعتبار قانوني و قابليت اجرايي خواهد داشت كه الف ـ مزاياي كمتر از آنچه در قانون كار پيش بيني شده، در آن تعيين نشده باشد ب ـ با قوانين و مقررات جاري كشور و تصميمات و مصوبات قانوني دولت مغاير نباشد. ج ـ عدم تعارض موضوع يا موضوعات پيمان با بند‌هاي الف و ب به تاييد وزارت كار و امور اجتماعي برسد.</a:t>
            </a:r>
            <a:endParaRPr lang="en-US" altLang="pt-PT" sz="2200"/>
          </a:p>
          <a:p>
            <a:pPr algn="r" eaLnBrk="1" hangingPunct="1"/>
            <a:r>
              <a:rPr lang="fa-IR" altLang="pt-PT" sz="2200" b="1"/>
              <a:t>ـ در صورتيكه پيمان براي مدت معين منعقد شده باشد هيچ يك از طرفين به تنهايي قبل از پايان مدت حق در خواست تغيير آن را ندارند مگر به تشخيص وزارت كار و امور اجتماعي.</a:t>
            </a:r>
            <a:endParaRPr lang="en-US" altLang="pt-PT" sz="2200"/>
          </a:p>
          <a:p>
            <a:pPr algn="r" eaLnBrk="1" hangingPunct="1"/>
            <a:r>
              <a:rPr lang="fa-IR" altLang="pt-PT" sz="2200" b="1"/>
              <a:t>ـ درصورتيكه در قراردادهاي انفرادي كار مزايايي بيشتر از پيمان پيش‌بيني شده باشد، قراردادهاي انفرادي كار معتبر است.</a:t>
            </a:r>
            <a:endParaRPr lang="en-US" altLang="pt-PT" sz="2200" b="1"/>
          </a:p>
          <a:p>
            <a:pPr algn="r" eaLnBrk="1" hangingPunct="1"/>
            <a:r>
              <a:rPr lang="fa-IR" altLang="pt-PT" sz="2200" b="1"/>
              <a:t>ـ در صورت اختلاف نظر در موارد پيمان هيأت تشخيص و در صورت اعتراض به راي هيأت تشخيص در فرجه ده روزه هيأت حل اختلاف صالح به رسيدگي خواهد بود.</a:t>
            </a:r>
            <a:endParaRPr lang="en-US" altLang="pt-PT" sz="2200"/>
          </a:p>
        </p:txBody>
      </p:sp>
    </p:spTree>
  </p:cSld>
  <p:clrMapOvr>
    <a:masterClrMapping/>
  </p:clrMapOvr>
  <p:transition spd="med">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9E05CABF-56E6-48F7-B8E5-1B2DF4AC39CB}"/>
              </a:ext>
            </a:extLst>
          </p:cNvPr>
          <p:cNvSpPr>
            <a:spLocks noGrp="1"/>
          </p:cNvSpPr>
          <p:nvPr>
            <p:ph idx="4294967295"/>
          </p:nvPr>
        </p:nvSpPr>
        <p:spPr bwMode="auto">
          <a:xfrm>
            <a:off x="1371600" y="533400"/>
            <a:ext cx="7543800" cy="434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50-بيمه :</a:t>
            </a:r>
            <a:r>
              <a:rPr lang="fa-IR" altLang="pt-PT" sz="2200" b="1">
                <a:cs typeface="B Nazanin" pitchFamily="2" charset="0"/>
              </a:rPr>
              <a:t> </a:t>
            </a:r>
          </a:p>
          <a:p>
            <a:pPr eaLnBrk="1" hangingPunct="1">
              <a:buFontTx/>
              <a:buNone/>
            </a:pPr>
            <a:endParaRPr lang="fa-IR" altLang="pt-PT" sz="2200" b="1">
              <a:cs typeface="B Nazanin" pitchFamily="2" charset="0"/>
            </a:endParaRPr>
          </a:p>
          <a:p>
            <a:pPr eaLnBrk="1" hangingPunct="1">
              <a:buFontTx/>
              <a:buNone/>
            </a:pPr>
            <a:r>
              <a:rPr lang="fa-IR" altLang="pt-PT" sz="2200" b="1">
                <a:cs typeface="B Nazanin" pitchFamily="2" charset="0"/>
              </a:rPr>
              <a:t>   كارفرمايان كارگاه</a:t>
            </a:r>
            <a:r>
              <a:rPr lang="fa-IR" altLang="pt-PT" sz="2200" b="1"/>
              <a:t>‌</a:t>
            </a:r>
            <a:r>
              <a:rPr lang="fa-IR" altLang="pt-PT" sz="2200" b="1">
                <a:cs typeface="B Nazanin" pitchFamily="2" charset="0"/>
              </a:rPr>
              <a:t>هاي مشمول قانون كار مكلفند بر اساس قانون تأمين اجتماعي نسبت به بيمه نمودن كارگران واحد خود اقدام نمايند.</a:t>
            </a:r>
          </a:p>
          <a:p>
            <a:pPr eaLnBrk="1" hangingPunct="1">
              <a:buFontTx/>
              <a:buNone/>
            </a:pPr>
            <a:r>
              <a:rPr lang="fa-IR" altLang="pt-PT" sz="2200" b="1">
                <a:cs typeface="B Titr" pitchFamily="2" charset="0"/>
              </a:rPr>
              <a:t>51-تأمين غذاي كارگران:</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    در كارگاه</a:t>
            </a:r>
            <a:r>
              <a:rPr lang="fa-IR" altLang="pt-PT" sz="2200" b="1"/>
              <a:t>‌</a:t>
            </a:r>
            <a:r>
              <a:rPr lang="fa-IR" altLang="pt-PT" sz="2200" b="1">
                <a:cs typeface="B Nazanin" pitchFamily="2" charset="0"/>
              </a:rPr>
              <a:t>هايي كه براي مدت محدود به منظور انجام كار معين (مانند راه سازي) دور از مناطق مسكوني ايجاد مي</a:t>
            </a:r>
            <a:r>
              <a:rPr lang="fa-IR" altLang="pt-PT" sz="2200" b="1"/>
              <a:t>‌</a:t>
            </a:r>
            <a:r>
              <a:rPr lang="fa-IR" altLang="pt-PT" sz="2200" b="1">
                <a:cs typeface="B Nazanin" pitchFamily="2" charset="0"/>
              </a:rPr>
              <a:t>شود، كارفرمايان موظفند سه وعده غذاي مناسب و ارزان قيمت (صبحانه ، نهار و شام) كه حداقل يك وعده آن غذاي گرم باشد ، فراهم نمايند.</a:t>
            </a:r>
          </a:p>
          <a:p>
            <a:pPr eaLnBrk="1" hangingPunct="1">
              <a:buFontTx/>
              <a:buNone/>
            </a:pPr>
            <a:r>
              <a:rPr lang="fa-IR" altLang="pt-PT" sz="2200" b="1">
                <a:cs typeface="B Titr" pitchFamily="2" charset="0"/>
              </a:rPr>
              <a:t>52-سرويس اياب و ذهاب:</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      در صورت دوري كارگاه و عدم تكافوي وسله نقليه عمومي ، صاحب كار بايد براي رفت و برگشت كاركنان خود وسيله نقليه مناسب در اختيار آنان قرار دهد.</a:t>
            </a:r>
            <a:endParaRPr lang="en-US" altLang="pt-PT" sz="2200" b="1">
              <a:cs typeface="B Nazanin" pitchFamily="2" charset="0"/>
            </a:endParaRPr>
          </a:p>
        </p:txBody>
      </p:sp>
    </p:spTree>
  </p:cSld>
  <p:clrMapOvr>
    <a:masterClrMapping/>
  </p:clrMapOvr>
  <p:transition>
    <p:pull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7DD6405D-D3BD-4065-8647-E8C91BA4A99E}"/>
              </a:ext>
            </a:extLst>
          </p:cNvPr>
          <p:cNvSpPr>
            <a:spLocks noGrp="1"/>
          </p:cNvSpPr>
          <p:nvPr>
            <p:ph idx="4294967295"/>
          </p:nvPr>
        </p:nvSpPr>
        <p:spPr bwMode="auto">
          <a:xfrm>
            <a:off x="1219200" y="1524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53-مراجع حل اختلاف:</a:t>
            </a:r>
          </a:p>
          <a:p>
            <a:pPr eaLnBrk="1" hangingPunct="1">
              <a:buFontTx/>
              <a:buNone/>
            </a:pPr>
            <a:r>
              <a:rPr lang="fa-IR" altLang="pt-PT" sz="2200" b="1">
                <a:cs typeface="B Nazanin" pitchFamily="2" charset="0"/>
              </a:rPr>
              <a:t>ـ در صورت بروز اختلاف بين كارفرما و كارگر كه ناشي از اجراي قانون كار و ساير مقررات ، موافقت نامه</a:t>
            </a:r>
            <a:r>
              <a:rPr lang="fa-IR" altLang="pt-PT" sz="2200" b="1"/>
              <a:t>‌</a:t>
            </a:r>
            <a:r>
              <a:rPr lang="fa-IR" altLang="pt-PT" sz="2200" b="1">
                <a:cs typeface="B Nazanin" pitchFamily="2" charset="0"/>
              </a:rPr>
              <a:t>هاي كارگاهي يا پيمان</a:t>
            </a:r>
            <a:r>
              <a:rPr lang="fa-IR" altLang="pt-PT" sz="2200" b="1"/>
              <a:t>‌</a:t>
            </a:r>
            <a:r>
              <a:rPr lang="fa-IR" altLang="pt-PT" sz="2200" b="1">
                <a:cs typeface="B Nazanin" pitchFamily="2" charset="0"/>
              </a:rPr>
              <a:t>هاي دسته جمعي كار باشد.</a:t>
            </a:r>
          </a:p>
          <a:p>
            <a:pPr eaLnBrk="1" hangingPunct="1">
              <a:buFontTx/>
              <a:buNone/>
            </a:pPr>
            <a:r>
              <a:rPr lang="fa-IR" altLang="pt-PT" sz="2200" b="1">
                <a:cs typeface="B Nazanin" pitchFamily="2" charset="0"/>
              </a:rPr>
              <a:t>* در مرحله اول از طريق سازش مستقيم بين كار فرما و كارگر يا نمايندگان آنها</a:t>
            </a:r>
          </a:p>
          <a:p>
            <a:pPr eaLnBrk="1" hangingPunct="1">
              <a:buFontTx/>
              <a:buNone/>
            </a:pPr>
            <a:r>
              <a:rPr lang="fa-IR" altLang="pt-PT" sz="2200" b="1">
                <a:cs typeface="B Nazanin" pitchFamily="2" charset="0"/>
              </a:rPr>
              <a:t>* و در صورت عدم سازش از طريق هيأت</a:t>
            </a:r>
            <a:r>
              <a:rPr lang="fa-IR" altLang="pt-PT" sz="2200" b="1"/>
              <a:t>‌</a:t>
            </a:r>
            <a:r>
              <a:rPr lang="fa-IR" altLang="pt-PT" sz="2200" b="1">
                <a:cs typeface="B Nazanin" pitchFamily="2" charset="0"/>
              </a:rPr>
              <a:t>هاي تشخيص و حل اختلاف رسيدگي و حل و فصل خواهد شد.</a:t>
            </a:r>
          </a:p>
          <a:p>
            <a:pPr eaLnBrk="1" hangingPunct="1">
              <a:buFontTx/>
              <a:buNone/>
            </a:pPr>
            <a:r>
              <a:rPr lang="fa-IR" altLang="pt-PT" sz="2200" b="1">
                <a:cs typeface="B Titr" pitchFamily="2" charset="0"/>
              </a:rPr>
              <a:t>54-تركيب هيأت تشخيص</a:t>
            </a:r>
            <a:r>
              <a:rPr lang="fa-IR" altLang="pt-PT" sz="2200" b="1">
                <a:cs typeface="B Nazanin" pitchFamily="2" charset="0"/>
              </a:rPr>
              <a:t>:</a:t>
            </a:r>
          </a:p>
          <a:p>
            <a:pPr eaLnBrk="1" hangingPunct="1">
              <a:buFontTx/>
              <a:buNone/>
            </a:pPr>
            <a:r>
              <a:rPr lang="fa-IR" altLang="pt-PT" sz="2200" b="1">
                <a:cs typeface="B Nazanin" pitchFamily="2" charset="0"/>
              </a:rPr>
              <a:t>الف: يك نفر نماينده وزارت كار و امور اجتماعي</a:t>
            </a:r>
          </a:p>
          <a:p>
            <a:pPr eaLnBrk="1" hangingPunct="1">
              <a:buFontTx/>
              <a:buNone/>
            </a:pPr>
            <a:r>
              <a:rPr lang="fa-IR" altLang="pt-PT" sz="2200" b="1">
                <a:cs typeface="B Nazanin" pitchFamily="2" charset="0"/>
              </a:rPr>
              <a:t>ب : يك نفر نماينده كارگران به انتخاب كانون هماهنگي شوراهاي اسلامي كار استان</a:t>
            </a:r>
          </a:p>
          <a:p>
            <a:pPr eaLnBrk="1" hangingPunct="1">
              <a:buFontTx/>
              <a:buNone/>
            </a:pPr>
            <a:r>
              <a:rPr lang="fa-IR" altLang="pt-PT" sz="2200" b="1">
                <a:cs typeface="B Nazanin" pitchFamily="2" charset="0"/>
              </a:rPr>
              <a:t>ج ـ يك نفر نماينده مديران صنايع به انتخاب كانون انجمن</a:t>
            </a:r>
            <a:r>
              <a:rPr lang="fa-IR" altLang="pt-PT" sz="2200" b="1"/>
              <a:t>‌</a:t>
            </a:r>
            <a:r>
              <a:rPr lang="fa-IR" altLang="pt-PT" sz="2200" b="1">
                <a:cs typeface="B Nazanin" pitchFamily="2" charset="0"/>
              </a:rPr>
              <a:t>هاي صنفي كارفرمايان استان</a:t>
            </a:r>
          </a:p>
          <a:p>
            <a:pPr eaLnBrk="1" hangingPunct="1">
              <a:buFontTx/>
              <a:buNone/>
            </a:pPr>
            <a:r>
              <a:rPr lang="fa-IR" altLang="pt-PT" sz="2200" b="1">
                <a:cs typeface="B Nazanin" pitchFamily="2" charset="0"/>
              </a:rPr>
              <a:t>ـ رأي هيأت تشخيص ظرف 15 روز پس از ابلاغ قابل اعتراض و ارجاع به هيأت حل اختلاف مي</a:t>
            </a:r>
            <a:r>
              <a:rPr lang="fa-IR" altLang="pt-PT" sz="2200" b="1"/>
              <a:t>‌</a:t>
            </a:r>
            <a:r>
              <a:rPr lang="fa-IR" altLang="pt-PT" sz="2200" b="1">
                <a:cs typeface="B Nazanin" pitchFamily="2" charset="0"/>
              </a:rPr>
              <a:t>باشد.</a:t>
            </a:r>
            <a:endParaRPr lang="en-US" altLang="pt-PT" sz="2200" b="1">
              <a:cs typeface="B Nazanin" pitchFamily="2" charset="0"/>
            </a:endParaRPr>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C50F6-CF6D-4795-AE58-18251926D92B}"/>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39939" name="Content Placeholder 2">
            <a:extLst>
              <a:ext uri="{FF2B5EF4-FFF2-40B4-BE49-F238E27FC236}">
                <a16:creationId xmlns:a16="http://schemas.microsoft.com/office/drawing/2014/main" id="{3CE1D770-8C50-46EB-93E9-156D5D5ED971}"/>
              </a:ext>
            </a:extLst>
          </p:cNvPr>
          <p:cNvSpPr>
            <a:spLocks noGrp="1"/>
          </p:cNvSpPr>
          <p:nvPr>
            <p:ph idx="4294967295"/>
          </p:nvPr>
        </p:nvSpPr>
        <p:spPr bwMode="auto">
          <a:xfrm>
            <a:off x="1371600" y="3048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55-تركيب هيأت حل اختلاف:</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الف: سه نفر نماينده كارگران به انتخاب كانون هماهنگي شوراهاي اسلامي كار استان يا كانون انجمن</a:t>
            </a:r>
            <a:r>
              <a:rPr lang="fa-IR" altLang="pt-PT" sz="2200" b="1"/>
              <a:t>‌</a:t>
            </a:r>
            <a:r>
              <a:rPr lang="fa-IR" altLang="pt-PT" sz="2200" b="1">
                <a:cs typeface="B Nazanin" pitchFamily="2" charset="0"/>
              </a:rPr>
              <a:t>هاي صنفي كارگران و يا مجمع نمايندگان كارگران واحدهاي منطقه</a:t>
            </a:r>
          </a:p>
          <a:p>
            <a:pPr eaLnBrk="1" hangingPunct="1">
              <a:buFontTx/>
              <a:buNone/>
            </a:pPr>
            <a:r>
              <a:rPr lang="fa-IR" altLang="pt-PT" sz="2200" b="1">
                <a:cs typeface="B Nazanin" pitchFamily="2" charset="0"/>
              </a:rPr>
              <a:t>ب : سه نفر نماينده كارفرمايان به انتخاب مديران واحدهاي منطقه (از طريق برگزاري انتخابات)</a:t>
            </a:r>
          </a:p>
          <a:p>
            <a:pPr eaLnBrk="1" hangingPunct="1">
              <a:buFontTx/>
              <a:buNone/>
            </a:pPr>
            <a:r>
              <a:rPr lang="fa-IR" altLang="pt-PT" sz="2200" b="1">
                <a:cs typeface="B Nazanin" pitchFamily="2" charset="0"/>
              </a:rPr>
              <a:t>ج : سه نفر نماينده دولت (رئيس سازمان كار استان ـ فرماندار و رئيس دادگستري محل و يا نمايندگان آنها)</a:t>
            </a:r>
          </a:p>
          <a:p>
            <a:pPr eaLnBrk="1" hangingPunct="1">
              <a:buFontTx/>
              <a:buNone/>
            </a:pPr>
            <a:r>
              <a:rPr lang="fa-IR" altLang="pt-PT" sz="2200" b="1">
                <a:cs typeface="B Nazanin" pitchFamily="2" charset="0"/>
              </a:rPr>
              <a:t>ـ مدت عضويت 2 سال است كه انتخاب مجدد بلامانع است.</a:t>
            </a:r>
          </a:p>
          <a:p>
            <a:pPr eaLnBrk="1" hangingPunct="1">
              <a:buFontTx/>
              <a:buNone/>
            </a:pPr>
            <a:r>
              <a:rPr lang="fa-IR" altLang="pt-PT" sz="2200" b="1">
                <a:cs typeface="B Nazanin" pitchFamily="2" charset="0"/>
              </a:rPr>
              <a:t>ـ رأي هيأت حل اختلاف قطعي و لازم الاجرا خواهد بود.</a:t>
            </a:r>
          </a:p>
          <a:p>
            <a:pPr eaLnBrk="1" hangingPunct="1">
              <a:buFontTx/>
              <a:buNone/>
            </a:pPr>
            <a:r>
              <a:rPr lang="fa-IR" altLang="pt-PT" sz="2200" b="1">
                <a:cs typeface="B Nazanin" pitchFamily="2" charset="0"/>
              </a:rPr>
              <a:t>ـ آراي قطعي مراجع حل اختلاف به وسیله اجراي احكام دادگستري به مورداجرا گذاشته خواهد شد.</a:t>
            </a:r>
            <a:endParaRPr lang="en-US" altLang="pt-PT" sz="2200" b="1">
              <a:cs typeface="B Nazanin" pitchFamily="2" charset="0"/>
            </a:endParaRPr>
          </a:p>
        </p:txBody>
      </p:sp>
    </p:spTree>
  </p:cSld>
  <p:clrMapOvr>
    <a:masterClrMapping/>
  </p:clrMapOvr>
  <p:transition>
    <p:pull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22857-1819-47A3-8C4C-14321DD43C69}"/>
              </a:ext>
            </a:extLst>
          </p:cNvPr>
          <p:cNvSpPr>
            <a:spLocks noGrp="1"/>
          </p:cNvSpPr>
          <p:nvPr>
            <p:ph type="title" idx="4294967295"/>
          </p:nvPr>
        </p:nvSpPr>
        <p:spPr>
          <a:xfrm flipH="1">
            <a:off x="9144000" y="0"/>
            <a:ext cx="533400" cy="46038"/>
          </a:xfrm>
          <a:prstGeom prst="rect">
            <a:avLst/>
          </a:prstGeom>
        </p:spPr>
        <p:txBody>
          <a:bodyPr/>
          <a:lstStyle/>
          <a:p>
            <a:pPr eaLnBrk="1" hangingPunct="1">
              <a:defRPr/>
            </a:pPr>
            <a:endParaRPr lang="en-US">
              <a:effectLst>
                <a:outerShdw blurRad="38100" dist="38100" dir="2700000" algn="tl">
                  <a:srgbClr val="C0C0C0"/>
                </a:outerShdw>
              </a:effectLst>
            </a:endParaRPr>
          </a:p>
        </p:txBody>
      </p:sp>
      <p:sp>
        <p:nvSpPr>
          <p:cNvPr id="40963" name="Content Placeholder 2">
            <a:extLst>
              <a:ext uri="{FF2B5EF4-FFF2-40B4-BE49-F238E27FC236}">
                <a16:creationId xmlns:a16="http://schemas.microsoft.com/office/drawing/2014/main" id="{30F5C77B-A808-41F6-A03A-337F97D69FA5}"/>
              </a:ext>
            </a:extLst>
          </p:cNvPr>
          <p:cNvSpPr>
            <a:spLocks noGrp="1"/>
          </p:cNvSpPr>
          <p:nvPr>
            <p:ph idx="4294967295"/>
          </p:nvPr>
        </p:nvSpPr>
        <p:spPr bwMode="auto">
          <a:xfrm>
            <a:off x="1371600" y="3048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56-كارگاه</a:t>
            </a:r>
            <a:r>
              <a:rPr lang="fa-IR" altLang="pt-PT" sz="2200" b="1"/>
              <a:t>‌</a:t>
            </a:r>
            <a:r>
              <a:rPr lang="fa-IR" altLang="pt-PT" sz="2200" b="1">
                <a:cs typeface="B Titr" pitchFamily="2" charset="0"/>
              </a:rPr>
              <a:t>هاي كوچك كمتر از ده نفر</a:t>
            </a:r>
          </a:p>
          <a:p>
            <a:pPr eaLnBrk="1" hangingPunct="1">
              <a:buFontTx/>
              <a:buNone/>
            </a:pPr>
            <a:endParaRPr lang="fa-IR" altLang="pt-PT" sz="2200" b="1">
              <a:cs typeface="B Titr" pitchFamily="2" charset="0"/>
            </a:endParaRPr>
          </a:p>
          <a:p>
            <a:pPr eaLnBrk="1" hangingPunct="1">
              <a:buFontTx/>
              <a:buNone/>
            </a:pPr>
            <a:r>
              <a:rPr lang="fa-IR" altLang="pt-PT" sz="2200" b="1">
                <a:cs typeface="B Nazanin" pitchFamily="2" charset="0"/>
              </a:rPr>
              <a:t>ـ كارگاه</a:t>
            </a:r>
            <a:r>
              <a:rPr lang="fa-IR" altLang="pt-PT" sz="2200" b="1"/>
              <a:t>‌</a:t>
            </a:r>
            <a:r>
              <a:rPr lang="fa-IR" altLang="pt-PT" sz="2200" b="1">
                <a:cs typeface="B Nazanin" pitchFamily="2" charset="0"/>
              </a:rPr>
              <a:t>هاي مذكور را مي</a:t>
            </a:r>
            <a:r>
              <a:rPr lang="fa-IR" altLang="pt-PT" sz="2200" b="1"/>
              <a:t>‌</a:t>
            </a:r>
            <a:r>
              <a:rPr lang="fa-IR" altLang="pt-PT" sz="2200" b="1">
                <a:cs typeface="B Nazanin" pitchFamily="2" charset="0"/>
              </a:rPr>
              <a:t>توان بر حسب مصلحت موقتاً</a:t>
            </a:r>
            <a:r>
              <a:rPr lang="fa-IR" altLang="pt-PT" sz="2200" b="1"/>
              <a:t>‌</a:t>
            </a:r>
            <a:r>
              <a:rPr lang="fa-IR" altLang="pt-PT" sz="2200" b="1">
                <a:cs typeface="B Nazanin" pitchFamily="2" charset="0"/>
              </a:rPr>
              <a:t>از شمول بعضي از مقررات قانون كار مستثني نمود. تشخيص مصلحت و موارد استثنا بموجب آئين</a:t>
            </a:r>
            <a:r>
              <a:rPr lang="fa-IR" altLang="pt-PT" sz="2200" b="1"/>
              <a:t>‌</a:t>
            </a:r>
            <a:r>
              <a:rPr lang="fa-IR" altLang="pt-PT" sz="2200" b="1">
                <a:cs typeface="B Nazanin" pitchFamily="2" charset="0"/>
              </a:rPr>
              <a:t>نامه</a:t>
            </a:r>
            <a:r>
              <a:rPr lang="fa-IR" altLang="pt-PT" sz="2200" b="1"/>
              <a:t>‌</a:t>
            </a:r>
            <a:r>
              <a:rPr lang="fa-IR" altLang="pt-PT" sz="2200" b="1">
                <a:cs typeface="B Nazanin" pitchFamily="2" charset="0"/>
              </a:rPr>
              <a:t>اي است كه به پيشنهاد شورايعالي كار به تصويب هيأت وزيران رسيده است. موارد استثناء عبارتند از:</a:t>
            </a:r>
          </a:p>
          <a:p>
            <a:pPr eaLnBrk="1" hangingPunct="1">
              <a:buFontTx/>
              <a:buNone/>
            </a:pPr>
            <a:r>
              <a:rPr lang="fa-IR" altLang="pt-PT" sz="2200" b="1">
                <a:cs typeface="B Nazanin" pitchFamily="2" charset="0"/>
              </a:rPr>
              <a:t>تبصره ماده 10 ـ ماده 12 ـ ماده 16 ـ ماده 17 ـ ماده 18 ـ ماده 19 ـ ماده 26 ـ ماده 27 ـ ماده 28 ـ ماده 29 ـ ماده 31 ـ ماده 32 ـ ماده 48 ـ ماده 49 ـ ماده 50 ـ ماده 51 ـ ماده 56 ـ ماده 58 ـ ماده 62 ـ ماده 64 ـ ماده 65 ـ ماده 66 ـ ماده 73 ـ ماده 77 ـ ماده 81 ـ ماده 82 ـ ماده 110 ـ ماده 149 ـ ماده 150 ـ ماده 151 ـ ماده 152 ـ ماده 153 ـ ماده 154 ـ ماده 155 ـ ماده 156 ـ ماده 173 در ارتباط با مواد 152 الی 155 و ماده 75 در ارتباط با ماده 81</a:t>
            </a:r>
            <a:endParaRPr lang="en-US" altLang="pt-PT" sz="2200" b="1">
              <a:cs typeface="B Nazanin" pitchFamily="2" charset="0"/>
            </a:endParaRPr>
          </a:p>
        </p:txBody>
      </p:sp>
    </p:spTree>
  </p:cSld>
  <p:clrMapOvr>
    <a:masterClrMapping/>
  </p:clrMapOvr>
  <p:transition spd="med">
    <p:pull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a:extLst>
              <a:ext uri="{FF2B5EF4-FFF2-40B4-BE49-F238E27FC236}">
                <a16:creationId xmlns:a16="http://schemas.microsoft.com/office/drawing/2014/main" id="{F1D20EC2-E50A-4B3C-80A8-D97262BCB2D9}"/>
              </a:ext>
            </a:extLst>
          </p:cNvPr>
          <p:cNvSpPr>
            <a:spLocks noGrp="1"/>
          </p:cNvSpPr>
          <p:nvPr>
            <p:ph idx="4294967295"/>
          </p:nvPr>
        </p:nvSpPr>
        <p:spPr bwMode="auto">
          <a:xfrm>
            <a:off x="1371600" y="533400"/>
            <a:ext cx="7497763"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fa-IR" altLang="pt-PT" sz="2200" b="1">
                <a:cs typeface="B Titr" pitchFamily="2" charset="0"/>
              </a:rPr>
              <a:t>مزاياي پايان كار (سنوات خدمت):</a:t>
            </a:r>
          </a:p>
          <a:p>
            <a:pPr eaLnBrk="1" hangingPunct="1">
              <a:buFontTx/>
              <a:buNone/>
            </a:pPr>
            <a:r>
              <a:rPr lang="fa-IR" altLang="pt-PT" sz="2200" b="1">
                <a:cs typeface="B Nazanin" pitchFamily="2" charset="0"/>
              </a:rPr>
              <a:t>ـ درصورت فوت كارگر : سالي 30 روز آخرين دستمزد</a:t>
            </a:r>
          </a:p>
          <a:p>
            <a:pPr eaLnBrk="1" hangingPunct="1">
              <a:buFontTx/>
              <a:buNone/>
            </a:pPr>
            <a:r>
              <a:rPr lang="fa-IR" altLang="pt-PT" sz="2200" b="1">
                <a:cs typeface="B Nazanin" pitchFamily="2" charset="0"/>
              </a:rPr>
              <a:t>ـ درصورت بازنشستگي كارگر : سالي 30 روز آخرين دستمزد</a:t>
            </a:r>
          </a:p>
          <a:p>
            <a:pPr eaLnBrk="1" hangingPunct="1">
              <a:buFontTx/>
              <a:buNone/>
            </a:pPr>
            <a:r>
              <a:rPr lang="fa-IR" altLang="pt-PT" sz="2200" b="1">
                <a:cs typeface="B Nazanin" pitchFamily="2" charset="0"/>
              </a:rPr>
              <a:t>ـ درصورت از كار افتادگي كلي كارگر (ناشي از كار) : سالي 60 روز آخرين دستمزد</a:t>
            </a:r>
          </a:p>
          <a:p>
            <a:pPr eaLnBrk="1" hangingPunct="1">
              <a:buFontTx/>
              <a:buNone/>
            </a:pPr>
            <a:r>
              <a:rPr lang="fa-IR" altLang="pt-PT" sz="2200" b="1">
                <a:cs typeface="B Nazanin" pitchFamily="2" charset="0"/>
              </a:rPr>
              <a:t>ـ در صورت از كارافتادگي كلي كارگر (غير ناشي از كار) : سالي 30 روز آخرين دستمزد</a:t>
            </a:r>
          </a:p>
          <a:p>
            <a:pPr eaLnBrk="1" hangingPunct="1">
              <a:buFontTx/>
              <a:buNone/>
            </a:pPr>
            <a:r>
              <a:rPr lang="fa-IR" altLang="pt-PT" sz="2200" b="1">
                <a:cs typeface="B Nazanin" pitchFamily="2" charset="0"/>
              </a:rPr>
              <a:t>ـ در صورت اتمام قرارداد مدت موقت : سالي 30 روز آخرين دستمزد به شرط اشتغال حداقل يك سال</a:t>
            </a:r>
          </a:p>
          <a:p>
            <a:pPr eaLnBrk="1" hangingPunct="1">
              <a:buFontTx/>
              <a:buNone/>
            </a:pPr>
            <a:r>
              <a:rPr lang="fa-IR" altLang="pt-PT" sz="2200" b="1">
                <a:cs typeface="B Nazanin" pitchFamily="2" charset="0"/>
              </a:rPr>
              <a:t>ـ در صورت استعفاي كارگر : سالي 30 روز آخرين دستمزد.</a:t>
            </a:r>
          </a:p>
          <a:p>
            <a:pPr eaLnBrk="1" hangingPunct="1">
              <a:buFontTx/>
              <a:buNone/>
            </a:pPr>
            <a:r>
              <a:rPr lang="fa-IR" altLang="pt-PT" sz="2200" b="1">
                <a:cs typeface="B Nazanin" pitchFamily="2" charset="0"/>
              </a:rPr>
              <a:t>ـ در صورت اخراج و تاييد اخراج در مراجع حل اختلاف : سالي 30 روز آخرين دستمزد</a:t>
            </a:r>
          </a:p>
          <a:p>
            <a:pPr eaLnBrk="1" hangingPunct="1">
              <a:buFontTx/>
              <a:buNone/>
            </a:pPr>
            <a:r>
              <a:rPr lang="fa-IR" altLang="pt-PT" sz="2200" b="1">
                <a:cs typeface="B Nazanin" pitchFamily="2" charset="0"/>
              </a:rPr>
              <a:t>ـ درصورت اخراج غير موجه برابر نظر هيأت حل اختلاف و عدم تمايل كارگر براي بازگشت بكار:                 سالي 45 روز آخرين دستمزد</a:t>
            </a:r>
          </a:p>
          <a:p>
            <a:pPr eaLnBrk="1" hangingPunct="1">
              <a:buFontTx/>
              <a:buNone/>
            </a:pPr>
            <a:endParaRPr lang="en-US" altLang="pt-PT" sz="2200" b="1">
              <a:cs typeface="B Nazanin" pitchFamily="2" charset="0"/>
            </a:endParaRPr>
          </a:p>
        </p:txBody>
      </p:sp>
    </p:spTree>
  </p:cSld>
  <p:clrMapOvr>
    <a:masterClrMapping/>
  </p:clrMapOvr>
  <p:transition>
    <p:pull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A04C85BE-87D9-49A4-B1D0-9D1DE8B0E232}"/>
              </a:ext>
            </a:extLst>
          </p:cNvPr>
          <p:cNvSpPr>
            <a:spLocks noGrp="1" noChangeArrowheads="1"/>
          </p:cNvSpPr>
          <p:nvPr>
            <p:ph type="body" idx="1"/>
          </p:nvPr>
        </p:nvSpPr>
        <p:spPr bwMode="auto">
          <a:xfrm>
            <a:off x="914400" y="304800"/>
            <a:ext cx="79248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r>
              <a:rPr lang="fa-IR" altLang="pt-PT" sz="2200" b="1">
                <a:cs typeface="B Titr" pitchFamily="2" charset="0"/>
              </a:rPr>
              <a:t>57- مزاياي پايان كار (سنوات خدمت):</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ـ درصورت فوت كارگر : سالي 30 روز آخرين دستمزد</a:t>
            </a:r>
          </a:p>
          <a:p>
            <a:pPr eaLnBrk="1" hangingPunct="1">
              <a:lnSpc>
                <a:spcPct val="80000"/>
              </a:lnSpc>
              <a:buFontTx/>
              <a:buNone/>
            </a:pPr>
            <a:r>
              <a:rPr lang="fa-IR" altLang="pt-PT" sz="2200" b="1">
                <a:cs typeface="B Nazanin" pitchFamily="2" charset="0"/>
              </a:rPr>
              <a:t>ـ درصورت بازنشستگي كارگر : سالي 30 روز آخرين دستمزد</a:t>
            </a:r>
          </a:p>
          <a:p>
            <a:pPr eaLnBrk="1" hangingPunct="1">
              <a:lnSpc>
                <a:spcPct val="80000"/>
              </a:lnSpc>
              <a:buFontTx/>
              <a:buNone/>
            </a:pPr>
            <a:r>
              <a:rPr lang="fa-IR" altLang="pt-PT" sz="2200" b="1">
                <a:cs typeface="B Nazanin" pitchFamily="2" charset="0"/>
              </a:rPr>
              <a:t>ـ درصورت از كار افتادگي كلي كارگر (ناشي از كار) : سالي 60 روز آخرين دستمزد</a:t>
            </a:r>
          </a:p>
          <a:p>
            <a:pPr eaLnBrk="1" hangingPunct="1">
              <a:lnSpc>
                <a:spcPct val="80000"/>
              </a:lnSpc>
              <a:buFontTx/>
              <a:buNone/>
            </a:pPr>
            <a:r>
              <a:rPr lang="fa-IR" altLang="pt-PT" sz="2200" b="1">
                <a:cs typeface="B Nazanin" pitchFamily="2" charset="0"/>
              </a:rPr>
              <a:t>ـ در صورت از كارافتادگي كلي كارگر (غير ناشي از كار) : سالي 30 روز آخرين دستمزد</a:t>
            </a:r>
          </a:p>
          <a:p>
            <a:pPr eaLnBrk="1" hangingPunct="1">
              <a:lnSpc>
                <a:spcPct val="80000"/>
              </a:lnSpc>
              <a:buFontTx/>
              <a:buNone/>
            </a:pPr>
            <a:r>
              <a:rPr lang="fa-IR" altLang="pt-PT" sz="2200" b="1">
                <a:cs typeface="B Nazanin" pitchFamily="2" charset="0"/>
              </a:rPr>
              <a:t>ـ در صورت اتمام قرارداد مدت موقت : سالي 30 روز آخرين دستمزد به شرط اشتغال حداقل يك سال</a:t>
            </a:r>
          </a:p>
          <a:p>
            <a:pPr eaLnBrk="1" hangingPunct="1">
              <a:lnSpc>
                <a:spcPct val="80000"/>
              </a:lnSpc>
              <a:buFontTx/>
              <a:buNone/>
            </a:pPr>
            <a:r>
              <a:rPr lang="fa-IR" altLang="pt-PT" sz="2200" b="1">
                <a:cs typeface="B Nazanin" pitchFamily="2" charset="0"/>
              </a:rPr>
              <a:t>ـ در صورت استعفاي كارگر : سالي 30 روز آخرين دستمزد.</a:t>
            </a:r>
          </a:p>
          <a:p>
            <a:pPr eaLnBrk="1" hangingPunct="1">
              <a:lnSpc>
                <a:spcPct val="80000"/>
              </a:lnSpc>
              <a:buFontTx/>
              <a:buNone/>
            </a:pPr>
            <a:r>
              <a:rPr lang="fa-IR" altLang="pt-PT" sz="2200" b="1">
                <a:cs typeface="B Nazanin" pitchFamily="2" charset="0"/>
              </a:rPr>
              <a:t>ـ در صورت اخراج و تاييد اخراج در مراجع حل اختلاف : سالي 30 روز آخرين دستمزد</a:t>
            </a:r>
          </a:p>
          <a:p>
            <a:pPr eaLnBrk="1" hangingPunct="1">
              <a:lnSpc>
                <a:spcPct val="80000"/>
              </a:lnSpc>
              <a:buFontTx/>
              <a:buNone/>
            </a:pPr>
            <a:r>
              <a:rPr lang="fa-IR" altLang="pt-PT" sz="2200" b="1">
                <a:cs typeface="B Nazanin" pitchFamily="2" charset="0"/>
              </a:rPr>
              <a:t>ـ درصورت اخراج غير موجه برابر نظر هيأت حل اختلاف و عدم تمايل كارگر براي بازگشت بكار:    سالي 45 روز آخرين دستمزد</a:t>
            </a:r>
          </a:p>
          <a:p>
            <a:pPr eaLnBrk="1" hangingPunct="1">
              <a:lnSpc>
                <a:spcPct val="80000"/>
              </a:lnSpc>
              <a:buFontTx/>
              <a:buNone/>
            </a:pPr>
            <a:endParaRPr lang="en-US" altLang="pt-PT" sz="2200" b="1">
              <a:cs typeface="B Nazanin" pitchFamily="2" charset="0"/>
            </a:endParaRPr>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320369D-E2F7-4FD5-A274-4CBB91345BD7}"/>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fa-IR" altLang="pt-PT"/>
          </a:p>
        </p:txBody>
      </p:sp>
      <p:sp>
        <p:nvSpPr>
          <p:cNvPr id="44035" name="Rectangle 3">
            <a:extLst>
              <a:ext uri="{FF2B5EF4-FFF2-40B4-BE49-F238E27FC236}">
                <a16:creationId xmlns:a16="http://schemas.microsoft.com/office/drawing/2014/main" id="{995ADFC9-D663-4466-BE3C-04AA58DAA9D4}"/>
              </a:ext>
            </a:extLst>
          </p:cNvPr>
          <p:cNvSpPr>
            <a:spLocks noGrp="1" noChangeArrowheads="1"/>
          </p:cNvSpPr>
          <p:nvPr>
            <p:ph type="body" idx="1"/>
          </p:nvPr>
        </p:nvSpPr>
        <p:spPr bwMode="auto">
          <a:xfrm>
            <a:off x="457200" y="152400"/>
            <a:ext cx="8229600" cy="5973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r>
              <a:rPr lang="fa-IR" altLang="pt-PT" sz="2200" b="1">
                <a:cs typeface="B Titr" pitchFamily="2" charset="0"/>
              </a:rPr>
              <a:t>58-بيمه بيكاري:</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يكي از حمايت</a:t>
            </a:r>
            <a:r>
              <a:rPr lang="fa-IR" altLang="pt-PT" sz="2200" b="1"/>
              <a:t>‌</a:t>
            </a:r>
            <a:r>
              <a:rPr lang="fa-IR" altLang="pt-PT" sz="2200" b="1">
                <a:cs typeface="B Nazanin" pitchFamily="2" charset="0"/>
              </a:rPr>
              <a:t>هاي تأمين اجتماعي است كه سازمان تأمين اجتماعي مكلف است با دريافت حق بيمه مقرر ، به بيمه شدگاني كه طبق مقررات اين قانون بيكار مي</a:t>
            </a:r>
            <a:r>
              <a:rPr lang="fa-IR" altLang="pt-PT" sz="2200" b="1"/>
              <a:t>‌</a:t>
            </a:r>
            <a:r>
              <a:rPr lang="fa-IR" altLang="pt-PT" sz="2200" b="1">
                <a:cs typeface="B Nazanin" pitchFamily="2" charset="0"/>
              </a:rPr>
              <a:t>شوند مقرري بيمه بيكاري پرداخت نمايد.</a:t>
            </a:r>
          </a:p>
          <a:p>
            <a:pPr eaLnBrk="1" hangingPunct="1">
              <a:lnSpc>
                <a:spcPct val="80000"/>
              </a:lnSpc>
              <a:buFontTx/>
              <a:buNone/>
            </a:pPr>
            <a:endParaRPr lang="fa-IR" altLang="pt-PT" sz="2200" b="1">
              <a:cs typeface="B Nazanin" pitchFamily="2" charset="0"/>
            </a:endParaRPr>
          </a:p>
          <a:p>
            <a:pPr eaLnBrk="1" hangingPunct="1">
              <a:lnSpc>
                <a:spcPct val="80000"/>
              </a:lnSpc>
              <a:buFontTx/>
              <a:buNone/>
            </a:pPr>
            <a:r>
              <a:rPr lang="fa-IR" altLang="pt-PT" sz="2200" b="1">
                <a:cs typeface="B Titr" pitchFamily="2" charset="0"/>
              </a:rPr>
              <a:t>59-گروه</a:t>
            </a:r>
            <a:r>
              <a:rPr lang="fa-IR" altLang="pt-PT" sz="2200" b="1"/>
              <a:t>‌</a:t>
            </a:r>
            <a:r>
              <a:rPr lang="fa-IR" altLang="pt-PT" sz="2200" b="1">
                <a:cs typeface="B Titr" pitchFamily="2" charset="0"/>
              </a:rPr>
              <a:t>هاي مستثني از مقررات قانون بيمه</a:t>
            </a:r>
            <a:r>
              <a:rPr lang="fa-IR" altLang="pt-PT" sz="2200" b="1"/>
              <a:t>‌</a:t>
            </a:r>
            <a:r>
              <a:rPr lang="fa-IR" altLang="pt-PT" sz="2200" b="1">
                <a:cs typeface="B Titr" pitchFamily="2" charset="0"/>
              </a:rPr>
              <a:t>بيكاري: </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ـ بازنشستگان و از كارافتادگان كلي</a:t>
            </a:r>
          </a:p>
          <a:p>
            <a:pPr eaLnBrk="1" hangingPunct="1">
              <a:lnSpc>
                <a:spcPct val="80000"/>
              </a:lnSpc>
              <a:buFontTx/>
              <a:buNone/>
            </a:pPr>
            <a:r>
              <a:rPr lang="fa-IR" altLang="pt-PT" sz="2200" b="1">
                <a:cs typeface="B Nazanin" pitchFamily="2" charset="0"/>
              </a:rPr>
              <a:t>ـ صاحبان حرف و مشاغل آزاد و بيمه شدگان اختياري</a:t>
            </a:r>
          </a:p>
          <a:p>
            <a:pPr eaLnBrk="1" hangingPunct="1">
              <a:lnSpc>
                <a:spcPct val="80000"/>
              </a:lnSpc>
              <a:buFontTx/>
              <a:buNone/>
            </a:pPr>
            <a:r>
              <a:rPr lang="fa-IR" altLang="pt-PT" sz="2200" b="1">
                <a:cs typeface="B Nazanin" pitchFamily="2" charset="0"/>
              </a:rPr>
              <a:t>ـ اتباع خارجي</a:t>
            </a:r>
          </a:p>
          <a:p>
            <a:pPr eaLnBrk="1" hangingPunct="1">
              <a:lnSpc>
                <a:spcPct val="80000"/>
              </a:lnSpc>
              <a:buFontTx/>
              <a:buNone/>
            </a:pPr>
            <a:endParaRPr lang="fa-IR" altLang="pt-PT" sz="2200" b="1">
              <a:cs typeface="B Nazanin" pitchFamily="2" charset="0"/>
            </a:endParaRPr>
          </a:p>
          <a:p>
            <a:pPr eaLnBrk="1" hangingPunct="1">
              <a:lnSpc>
                <a:spcPct val="80000"/>
              </a:lnSpc>
              <a:buFontTx/>
              <a:buNone/>
            </a:pPr>
            <a:r>
              <a:rPr lang="fa-IR" altLang="pt-PT" sz="2200" b="1">
                <a:cs typeface="B Titr" pitchFamily="2" charset="0"/>
              </a:rPr>
              <a:t>60-بيكار:</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ـ از نظر قانون بيمه بيكاري ، بيمه شده</a:t>
            </a:r>
            <a:r>
              <a:rPr lang="fa-IR" altLang="pt-PT" sz="2200" b="1"/>
              <a:t>‌</a:t>
            </a:r>
            <a:r>
              <a:rPr lang="fa-IR" altLang="pt-PT" sz="2200" b="1">
                <a:cs typeface="B Nazanin" pitchFamily="2" charset="0"/>
              </a:rPr>
              <a:t>اي است كه بدون ميل و اراده بيكار شده و آماده كار باشد.</a:t>
            </a:r>
          </a:p>
          <a:p>
            <a:pPr eaLnBrk="1" hangingPunct="1">
              <a:lnSpc>
                <a:spcPct val="80000"/>
              </a:lnSpc>
              <a:buFontTx/>
              <a:buNone/>
            </a:pPr>
            <a:r>
              <a:rPr lang="fa-IR" altLang="pt-PT" sz="2200" b="1">
                <a:cs typeface="B Nazanin" pitchFamily="2" charset="0"/>
              </a:rPr>
              <a:t>ـ با توجه به رأي وحدت رويه و ديوان عدالت اداري ، بيكاري كارگراني كه بدليل اتمام قرارداد مدت موقت بيكار مي</a:t>
            </a:r>
            <a:r>
              <a:rPr lang="fa-IR" altLang="pt-PT" sz="2200" b="1"/>
              <a:t>‌</a:t>
            </a:r>
            <a:r>
              <a:rPr lang="fa-IR" altLang="pt-PT" sz="2200" b="1">
                <a:cs typeface="B Nazanin" pitchFamily="2" charset="0"/>
              </a:rPr>
              <a:t>شوند، بدون ميل و اراده نيست.</a:t>
            </a:r>
            <a:endParaRPr lang="en-US" altLang="pt-PT" sz="2200" b="1">
              <a:cs typeface="B Nazanin" pitchFamily="2" charset="0"/>
            </a:endParaRP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id="{68810C4D-3D48-46AB-8C59-02527467E5EC}"/>
              </a:ext>
            </a:extLst>
          </p:cNvPr>
          <p:cNvSpPr>
            <a:spLocks noGrp="1" noChangeArrowheads="1"/>
          </p:cNvSpPr>
          <p:nvPr>
            <p:ph type="body" idx="1"/>
          </p:nvPr>
        </p:nvSpPr>
        <p:spPr bwMode="auto">
          <a:xfrm>
            <a:off x="457200" y="609600"/>
            <a:ext cx="8229600" cy="6553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r>
              <a:rPr lang="fa-IR" altLang="pt-PT" sz="2200" b="1">
                <a:cs typeface="B Titr" pitchFamily="2" charset="0"/>
              </a:rPr>
              <a:t>61-مرجع تشخيص بدون ميل و اراده بودن بيكاري</a:t>
            </a:r>
            <a:r>
              <a:rPr lang="fa-IR" altLang="pt-PT" sz="2200" b="1">
                <a:cs typeface="B Nazanin" pitchFamily="2" charset="0"/>
              </a:rPr>
              <a:t>:</a:t>
            </a:r>
          </a:p>
          <a:p>
            <a:pPr eaLnBrk="1" hangingPunct="1">
              <a:lnSpc>
                <a:spcPct val="80000"/>
              </a:lnSpc>
              <a:buFontTx/>
              <a:buNone/>
            </a:pPr>
            <a:endParaRPr lang="fa-IR" altLang="pt-PT" sz="2200" b="1">
              <a:cs typeface="B Nazanin" pitchFamily="2" charset="0"/>
            </a:endParaRPr>
          </a:p>
          <a:p>
            <a:pPr eaLnBrk="1" hangingPunct="1">
              <a:lnSpc>
                <a:spcPct val="80000"/>
              </a:lnSpc>
              <a:buFontTx/>
              <a:buNone/>
            </a:pPr>
            <a:r>
              <a:rPr lang="fa-IR" altLang="pt-PT" sz="2200" b="1">
                <a:cs typeface="B Nazanin" pitchFamily="2" charset="0"/>
              </a:rPr>
              <a:t>بيمه شده با معرفي واحد كار و امور اجتماعي محل از مزاياي قانون بيمه بيكاري منتفع خواهد شد.</a:t>
            </a:r>
          </a:p>
          <a:p>
            <a:pPr eaLnBrk="1" hangingPunct="1">
              <a:lnSpc>
                <a:spcPct val="80000"/>
              </a:lnSpc>
              <a:buFontTx/>
              <a:buNone/>
            </a:pPr>
            <a:endParaRPr lang="fa-IR" altLang="pt-PT" sz="2200" b="1">
              <a:cs typeface="B Nazanin" pitchFamily="2" charset="0"/>
            </a:endParaRPr>
          </a:p>
          <a:p>
            <a:pPr eaLnBrk="1" hangingPunct="1">
              <a:lnSpc>
                <a:spcPct val="80000"/>
              </a:lnSpc>
              <a:buFontTx/>
              <a:buNone/>
            </a:pPr>
            <a:r>
              <a:rPr lang="fa-IR" altLang="pt-PT" sz="2200" b="1">
                <a:cs typeface="B Titr" pitchFamily="2" charset="0"/>
              </a:rPr>
              <a:t>62-شرايط احراز:</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ـ بدليل اتمام قرارداد كار موقت بيكار نشده باشد.</a:t>
            </a:r>
          </a:p>
          <a:p>
            <a:pPr eaLnBrk="1" hangingPunct="1">
              <a:lnSpc>
                <a:spcPct val="80000"/>
              </a:lnSpc>
              <a:buFontTx/>
              <a:buNone/>
            </a:pPr>
            <a:r>
              <a:rPr lang="fa-IR" altLang="pt-PT" sz="2200" b="1">
                <a:cs typeface="B Nazanin" pitchFamily="2" charset="0"/>
              </a:rPr>
              <a:t>ـ قبل از بيكار شدن حداقل 6 ماه سابقه پرداخت حق بيمه را داشته باشد.</a:t>
            </a:r>
          </a:p>
          <a:p>
            <a:pPr eaLnBrk="1" hangingPunct="1">
              <a:lnSpc>
                <a:spcPct val="80000"/>
              </a:lnSpc>
              <a:buFontTx/>
              <a:buNone/>
            </a:pPr>
            <a:r>
              <a:rPr lang="fa-IR" altLang="pt-PT" sz="2200" b="1">
                <a:cs typeface="B Nazanin" pitchFamily="2" charset="0"/>
              </a:rPr>
              <a:t>ـ ظرف 30 روز از تاريخ بيكاري مراتب بيكاري و آمادگي خود را براي اشتغال بكار به واحد كار و امور اجتماعي محل اطلاع دهد. مراجعه بعد از 30 روز با عذر موجه و تشخيص هيأت حل اختلاف تا 3 ماه امكان پذير است.</a:t>
            </a:r>
          </a:p>
          <a:p>
            <a:pPr eaLnBrk="1" hangingPunct="1">
              <a:lnSpc>
                <a:spcPct val="80000"/>
              </a:lnSpc>
              <a:buFontTx/>
              <a:buNone/>
            </a:pPr>
            <a:r>
              <a:rPr lang="fa-IR" altLang="pt-PT" sz="2200" b="1">
                <a:cs typeface="B Nazanin" pitchFamily="2" charset="0"/>
              </a:rPr>
              <a:t>ـ در دوره</a:t>
            </a:r>
            <a:r>
              <a:rPr lang="fa-IR" altLang="pt-PT" sz="2200" b="1"/>
              <a:t>‌</a:t>
            </a:r>
            <a:r>
              <a:rPr lang="fa-IR" altLang="pt-PT" sz="2200" b="1">
                <a:cs typeface="B Nazanin" pitchFamily="2" charset="0"/>
              </a:rPr>
              <a:t>هاي كارآموزي و سواد آموزي كه معرفي شود شركت نمايد.</a:t>
            </a:r>
            <a:endParaRPr lang="en-US" altLang="pt-PT" sz="2200" b="1">
              <a:cs typeface="B Nazanin" pitchFamily="2" charset="0"/>
            </a:endParaRPr>
          </a:p>
        </p:txBody>
      </p:sp>
    </p:spTree>
  </p:cSld>
  <p:clrMapOvr>
    <a:masterClrMapping/>
  </p:clrMapOvr>
  <p:transition spd="med">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FE501-D8D7-465C-B2CB-5572EA118F60}"/>
              </a:ext>
            </a:extLst>
          </p:cNvPr>
          <p:cNvSpPr>
            <a:spLocks noGrp="1"/>
          </p:cNvSpPr>
          <p:nvPr>
            <p:ph type="title" idx="4294967295"/>
          </p:nvPr>
        </p:nvSpPr>
        <p:spPr>
          <a:xfrm>
            <a:off x="1295400" y="381000"/>
            <a:ext cx="7486650" cy="5562600"/>
          </a:xfrm>
          <a:prstGeom prst="rect">
            <a:avLst/>
          </a:prstGeom>
        </p:spPr>
        <p:txBody>
          <a:bodyPr>
            <a:normAutofit/>
          </a:bodyPr>
          <a:lstStyle/>
          <a:p>
            <a:pPr algn="r" eaLnBrk="1" hangingPunct="1">
              <a:defRPr/>
            </a:pPr>
            <a:br>
              <a:rPr lang="fa-IR" sz="2200" b="1" dirty="0">
                <a:effectLst>
                  <a:outerShdw blurRad="38100" dist="38100" dir="2700000" algn="tl">
                    <a:srgbClr val="C0C0C0"/>
                  </a:outerShdw>
                </a:effectLst>
                <a:cs typeface="B Titr" pitchFamily="2" charset="-78"/>
              </a:rPr>
            </a:br>
            <a:br>
              <a:rPr lang="fa-IR" sz="2200" b="1" dirty="0">
                <a:effectLst>
                  <a:outerShdw blurRad="38100" dist="38100" dir="2700000" algn="tl">
                    <a:srgbClr val="C0C0C0"/>
                  </a:outerShdw>
                </a:effectLst>
                <a:cs typeface="B Titr" pitchFamily="2" charset="-78"/>
              </a:rPr>
            </a:br>
            <a:r>
              <a:rPr lang="fa-IR" sz="2200" b="1" dirty="0">
                <a:effectLst>
                  <a:outerShdw blurRad="38100" dist="38100" dir="2700000" algn="tl">
                    <a:srgbClr val="C0C0C0"/>
                  </a:outerShdw>
                </a:effectLst>
                <a:cs typeface="B Titr" pitchFamily="2" charset="-78"/>
              </a:rPr>
              <a:t>3-كارگر كيست؟</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شخصي است كه به هر عنوان در مقابل دريافت حق السعي اعم از مزد، حقوق، سهم سود و ساير مزايا به درخواست كارفرما كار مي‌كند.</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4- كارفرما كيست؟</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شخصي است حقيقي يا حقوقي كه كارگر به درخواست و به حساب او در مقابل دريافت حق السعي كار مي‌كند.  مديران، مسئول و بطور عموم كساني كه عهده دار اداره كارگاه هستند نماينده كارفرما محسوب مي‌شوند و كارفرما مسئول كليه تعهداتي است كه نمايندگان  مذكور در قبال كارگر به عهده مي‌گيرند.</a:t>
            </a:r>
            <a:endParaRPr lang="en-US" sz="2200" dirty="0">
              <a:effectLst>
                <a:outerShdw blurRad="38100" dist="38100" dir="2700000" algn="tl">
                  <a:srgbClr val="C0C0C0"/>
                </a:outerShdw>
              </a:effectLst>
              <a:cs typeface="B Nazanin" pitchFamily="2" charset="-78"/>
            </a:endParaRPr>
          </a:p>
        </p:txBody>
      </p:sp>
      <p:pic>
        <p:nvPicPr>
          <p:cNvPr id="8195" name="Picture 4" descr="D:\msp\MEDIA\CAGCAT10\j0240695.wmf">
            <a:extLst>
              <a:ext uri="{FF2B5EF4-FFF2-40B4-BE49-F238E27FC236}">
                <a16:creationId xmlns:a16="http://schemas.microsoft.com/office/drawing/2014/main" id="{F505EDA2-5DB3-4E79-9C90-9B487E814A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371600" y="228600"/>
            <a:ext cx="1831975"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1A7E60E-C245-4C4D-8F5D-4915E66D674F}"/>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fa-IR" altLang="pt-PT"/>
          </a:p>
        </p:txBody>
      </p:sp>
      <p:sp>
        <p:nvSpPr>
          <p:cNvPr id="46083" name="Rectangle 3">
            <a:extLst>
              <a:ext uri="{FF2B5EF4-FFF2-40B4-BE49-F238E27FC236}">
                <a16:creationId xmlns:a16="http://schemas.microsoft.com/office/drawing/2014/main" id="{453BACC6-1949-47B6-A207-3D2193A2C810}"/>
              </a:ext>
            </a:extLst>
          </p:cNvPr>
          <p:cNvSpPr>
            <a:spLocks noGrp="1" noChangeArrowheads="1"/>
          </p:cNvSpPr>
          <p:nvPr>
            <p:ph type="body" idx="1"/>
          </p:nvPr>
        </p:nvSpPr>
        <p:spPr bwMode="auto">
          <a:xfrm>
            <a:off x="457200" y="228600"/>
            <a:ext cx="8229600" cy="5897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r>
              <a:rPr lang="fa-IR" altLang="pt-PT" sz="2200" b="1">
                <a:cs typeface="B Titr" pitchFamily="2" charset="0"/>
              </a:rPr>
              <a:t>63-مدت پرداخت بيمه بيكاري:</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سابقه پرداخت حق بيمه	مجرد	متأهل</a:t>
            </a:r>
          </a:p>
          <a:p>
            <a:pPr eaLnBrk="1" hangingPunct="1">
              <a:lnSpc>
                <a:spcPct val="80000"/>
              </a:lnSpc>
              <a:buFontTx/>
              <a:buNone/>
            </a:pPr>
            <a:r>
              <a:rPr lang="fa-IR" altLang="pt-PT" sz="2200" b="1">
                <a:cs typeface="B Nazanin" pitchFamily="2" charset="0"/>
              </a:rPr>
              <a:t>6 ماه لغايت 24 ماه	                6 ماه       12 ماه</a:t>
            </a:r>
          </a:p>
          <a:p>
            <a:pPr eaLnBrk="1" hangingPunct="1">
              <a:lnSpc>
                <a:spcPct val="80000"/>
              </a:lnSpc>
              <a:buFontTx/>
              <a:buNone/>
            </a:pPr>
            <a:r>
              <a:rPr lang="fa-IR" altLang="pt-PT" sz="2200" b="1">
                <a:cs typeface="B Nazanin" pitchFamily="2" charset="0"/>
              </a:rPr>
              <a:t>25 ماه لغايت 120 ماه	12 ماه	18 ماه</a:t>
            </a:r>
          </a:p>
          <a:p>
            <a:pPr eaLnBrk="1" hangingPunct="1">
              <a:lnSpc>
                <a:spcPct val="80000"/>
              </a:lnSpc>
              <a:buFontTx/>
              <a:buNone/>
            </a:pPr>
            <a:r>
              <a:rPr lang="fa-IR" altLang="pt-PT" sz="2200" b="1">
                <a:cs typeface="B Nazanin" pitchFamily="2" charset="0"/>
              </a:rPr>
              <a:t>121 ماه لغايت 180 ماه	18 ماه	26 ماه</a:t>
            </a:r>
          </a:p>
          <a:p>
            <a:pPr eaLnBrk="1" hangingPunct="1">
              <a:lnSpc>
                <a:spcPct val="80000"/>
              </a:lnSpc>
              <a:buFontTx/>
              <a:buNone/>
            </a:pPr>
            <a:r>
              <a:rPr lang="fa-IR" altLang="pt-PT" sz="2200" b="1">
                <a:cs typeface="B Nazanin" pitchFamily="2" charset="0"/>
              </a:rPr>
              <a:t>181 ماه لغايت 240 ماه	26 ماه	36 ماه</a:t>
            </a:r>
          </a:p>
          <a:p>
            <a:pPr eaLnBrk="1" hangingPunct="1">
              <a:lnSpc>
                <a:spcPct val="80000"/>
              </a:lnSpc>
              <a:buFontTx/>
              <a:buNone/>
            </a:pPr>
            <a:r>
              <a:rPr lang="fa-IR" altLang="pt-PT" sz="2200" b="1">
                <a:cs typeface="B Nazanin" pitchFamily="2" charset="0"/>
              </a:rPr>
              <a:t>241 ماه به بالا		36 ماه	50 ماه</a:t>
            </a:r>
          </a:p>
          <a:p>
            <a:pPr eaLnBrk="1" hangingPunct="1">
              <a:lnSpc>
                <a:spcPct val="80000"/>
              </a:lnSpc>
              <a:buFontTx/>
              <a:buNone/>
            </a:pPr>
            <a:endParaRPr lang="fa-IR" altLang="pt-PT" sz="2200" b="1">
              <a:cs typeface="B Nazanin" pitchFamily="2" charset="0"/>
            </a:endParaRPr>
          </a:p>
          <a:p>
            <a:pPr eaLnBrk="1" hangingPunct="1">
              <a:lnSpc>
                <a:spcPct val="80000"/>
              </a:lnSpc>
              <a:buFontTx/>
              <a:buNone/>
            </a:pPr>
            <a:r>
              <a:rPr lang="fa-IR" altLang="pt-PT" sz="2200" b="1">
                <a:cs typeface="B Titr" pitchFamily="2" charset="0"/>
              </a:rPr>
              <a:t>64-ميزان مقرري بيمه بيكاري:</a:t>
            </a:r>
          </a:p>
          <a:p>
            <a:pPr eaLnBrk="1" hangingPunct="1">
              <a:lnSpc>
                <a:spcPct val="80000"/>
              </a:lnSpc>
              <a:buFontTx/>
              <a:buNone/>
            </a:pPr>
            <a:endParaRPr lang="fa-IR" altLang="pt-PT" sz="2200" b="1">
              <a:cs typeface="B Titr" pitchFamily="2" charset="0"/>
            </a:endParaRPr>
          </a:p>
          <a:p>
            <a:pPr eaLnBrk="1" hangingPunct="1">
              <a:lnSpc>
                <a:spcPct val="80000"/>
              </a:lnSpc>
              <a:buFontTx/>
              <a:buNone/>
            </a:pPr>
            <a:r>
              <a:rPr lang="fa-IR" altLang="pt-PT" sz="2200" b="1">
                <a:cs typeface="B Nazanin" pitchFamily="2" charset="0"/>
              </a:rPr>
              <a:t>ـ 55% متوسط مزد بعلاوه 10% حداقل دستمزد به ازاي افراد تحت تكفل حداكثر 4 نفر</a:t>
            </a:r>
          </a:p>
          <a:p>
            <a:pPr eaLnBrk="1" hangingPunct="1">
              <a:lnSpc>
                <a:spcPct val="80000"/>
              </a:lnSpc>
              <a:buFontTx/>
              <a:buNone/>
            </a:pPr>
            <a:r>
              <a:rPr lang="fa-IR" altLang="pt-PT" sz="2200" b="1">
                <a:cs typeface="B Nazanin" pitchFamily="2" charset="0"/>
              </a:rPr>
              <a:t>ـ</a:t>
            </a:r>
            <a:r>
              <a:rPr lang="fa-IR" altLang="pt-PT" sz="2200" b="1"/>
              <a:t>‌</a:t>
            </a:r>
            <a:r>
              <a:rPr lang="fa-IR" altLang="pt-PT" sz="2200" b="1">
                <a:cs typeface="B Nazanin" pitchFamily="2" charset="0"/>
              </a:rPr>
              <a:t> مجموع دريافتي از حداقل دستمزد كمتر و از 80% متوسط حقوق يا مزد وي قبل از بيكاري نباشد.</a:t>
            </a:r>
            <a:endParaRPr lang="en-US" altLang="pt-PT" sz="2200" b="1">
              <a:cs typeface="B Nazanin" pitchFamily="2" charset="0"/>
            </a:endParaRPr>
          </a:p>
        </p:txBody>
      </p:sp>
    </p:spTree>
  </p:cSld>
  <p:clrMapOvr>
    <a:masterClrMapping/>
  </p:clrMapOvr>
  <p:transition>
    <p:pull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E9ED46E-1E9F-40C6-8AD6-44F1D07C9838}"/>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fa-IR" altLang="pt-PT"/>
          </a:p>
        </p:txBody>
      </p:sp>
      <p:sp>
        <p:nvSpPr>
          <p:cNvPr id="47107" name="Rectangle 3">
            <a:extLst>
              <a:ext uri="{FF2B5EF4-FFF2-40B4-BE49-F238E27FC236}">
                <a16:creationId xmlns:a16="http://schemas.microsoft.com/office/drawing/2014/main" id="{DFDB770B-B464-41D2-AF79-992607F56139}"/>
              </a:ext>
            </a:extLst>
          </p:cNvPr>
          <p:cNvSpPr>
            <a:spLocks noGrp="1" noChangeArrowheads="1"/>
          </p:cNvSpPr>
          <p:nvPr>
            <p:ph type="body" idx="1"/>
          </p:nvPr>
        </p:nvSpPr>
        <p:spPr bwMode="auto">
          <a:xfrm>
            <a:off x="457200" y="381000"/>
            <a:ext cx="8229600" cy="5897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buFontTx/>
              <a:buNone/>
            </a:pPr>
            <a:r>
              <a:rPr lang="fa-IR" altLang="pt-PT" sz="2200" b="1">
                <a:cs typeface="B Titr" pitchFamily="2" charset="0"/>
              </a:rPr>
              <a:t>64-ميزان مقرري بيمه بيكاري:</a:t>
            </a:r>
          </a:p>
          <a:p>
            <a:pPr eaLnBrk="1" hangingPunct="1">
              <a:lnSpc>
                <a:spcPct val="90000"/>
              </a:lnSpc>
              <a:buFontTx/>
              <a:buNone/>
            </a:pPr>
            <a:endParaRPr lang="fa-IR" altLang="pt-PT" sz="2200" b="1">
              <a:cs typeface="B Titr" pitchFamily="2" charset="0"/>
            </a:endParaRPr>
          </a:p>
          <a:p>
            <a:pPr eaLnBrk="1" hangingPunct="1">
              <a:lnSpc>
                <a:spcPct val="90000"/>
              </a:lnSpc>
              <a:buFontTx/>
              <a:buNone/>
            </a:pPr>
            <a:r>
              <a:rPr lang="fa-IR" altLang="pt-PT" sz="2200" b="1">
                <a:cs typeface="B Nazanin" pitchFamily="2" charset="0"/>
              </a:rPr>
              <a:t>ـ 55% متوسط مزد بعلاوه 10% حداقل دستمزد به ازاي افراد تحت تكفل حداكثر 4 نفر</a:t>
            </a:r>
          </a:p>
          <a:p>
            <a:pPr eaLnBrk="1" hangingPunct="1">
              <a:lnSpc>
                <a:spcPct val="90000"/>
              </a:lnSpc>
              <a:buFontTx/>
              <a:buNone/>
            </a:pPr>
            <a:r>
              <a:rPr lang="fa-IR" altLang="pt-PT" sz="2200" b="1">
                <a:cs typeface="B Nazanin" pitchFamily="2" charset="0"/>
              </a:rPr>
              <a:t>ـ</a:t>
            </a:r>
            <a:r>
              <a:rPr lang="fa-IR" altLang="pt-PT" sz="2200" b="1"/>
              <a:t>‌</a:t>
            </a:r>
            <a:r>
              <a:rPr lang="fa-IR" altLang="pt-PT" sz="2200" b="1">
                <a:cs typeface="B Nazanin" pitchFamily="2" charset="0"/>
              </a:rPr>
              <a:t> مجموع دريافتي از حداقل دستمزد كمتر و از 80% متوسط حقوق يا مزد وي قبل از بيكاري نباشد.</a:t>
            </a:r>
          </a:p>
          <a:p>
            <a:pPr eaLnBrk="1" hangingPunct="1">
              <a:lnSpc>
                <a:spcPct val="90000"/>
              </a:lnSpc>
              <a:buFontTx/>
              <a:buNone/>
            </a:pPr>
            <a:endParaRPr lang="fa-IR" altLang="pt-PT" sz="2200" b="1">
              <a:cs typeface="B Nazanin" pitchFamily="2" charset="0"/>
            </a:endParaRPr>
          </a:p>
          <a:p>
            <a:pPr eaLnBrk="1" hangingPunct="1">
              <a:lnSpc>
                <a:spcPct val="90000"/>
              </a:lnSpc>
              <a:buFontTx/>
              <a:buNone/>
            </a:pPr>
            <a:r>
              <a:rPr lang="fa-IR" altLang="pt-PT" sz="2200" b="1">
                <a:cs typeface="B Titr" pitchFamily="2" charset="0"/>
              </a:rPr>
              <a:t>65-موارد قطع مقرري بيمه بيكاري:</a:t>
            </a:r>
          </a:p>
          <a:p>
            <a:pPr eaLnBrk="1" hangingPunct="1">
              <a:lnSpc>
                <a:spcPct val="90000"/>
              </a:lnSpc>
              <a:buFontTx/>
              <a:buNone/>
            </a:pPr>
            <a:endParaRPr lang="fa-IR" altLang="pt-PT" sz="2200" b="1">
              <a:cs typeface="B Titr" pitchFamily="2" charset="0"/>
            </a:endParaRPr>
          </a:p>
          <a:p>
            <a:pPr eaLnBrk="1" hangingPunct="1">
              <a:lnSpc>
                <a:spcPct val="90000"/>
              </a:lnSpc>
              <a:buFontTx/>
              <a:buNone/>
            </a:pPr>
            <a:r>
              <a:rPr lang="fa-IR" altLang="pt-PT" sz="2200" b="1">
                <a:cs typeface="B Nazanin" pitchFamily="2" charset="0"/>
              </a:rPr>
              <a:t>ـ اشتغال مجدد </a:t>
            </a:r>
          </a:p>
          <a:p>
            <a:pPr eaLnBrk="1" hangingPunct="1">
              <a:lnSpc>
                <a:spcPct val="90000"/>
              </a:lnSpc>
              <a:buFontTx/>
              <a:buNone/>
            </a:pPr>
            <a:r>
              <a:rPr lang="fa-IR" altLang="pt-PT" sz="2200" b="1">
                <a:cs typeface="B Nazanin" pitchFamily="2" charset="0"/>
              </a:rPr>
              <a:t>ـ خودداري از شركت در دوره</a:t>
            </a:r>
            <a:r>
              <a:rPr lang="fa-IR" altLang="pt-PT" sz="2200" b="1"/>
              <a:t>‌</a:t>
            </a:r>
            <a:r>
              <a:rPr lang="fa-IR" altLang="pt-PT" sz="2200" b="1">
                <a:cs typeface="B Nazanin" pitchFamily="2" charset="0"/>
              </a:rPr>
              <a:t>هاي كارآموزي يا سواد آموزي بدون عذر موجه</a:t>
            </a:r>
          </a:p>
          <a:p>
            <a:pPr eaLnBrk="1" hangingPunct="1">
              <a:lnSpc>
                <a:spcPct val="90000"/>
              </a:lnSpc>
              <a:buFontTx/>
              <a:buNone/>
            </a:pPr>
            <a:r>
              <a:rPr lang="fa-IR" altLang="pt-PT" sz="2200" b="1">
                <a:cs typeface="B Nazanin" pitchFamily="2" charset="0"/>
              </a:rPr>
              <a:t>ـ خودداري از قبول شغل تخصصي خود و يا شغل مشابه</a:t>
            </a:r>
          </a:p>
          <a:p>
            <a:pPr eaLnBrk="1" hangingPunct="1">
              <a:lnSpc>
                <a:spcPct val="90000"/>
              </a:lnSpc>
              <a:buFontTx/>
              <a:buNone/>
            </a:pPr>
            <a:r>
              <a:rPr lang="fa-IR" altLang="pt-PT" sz="2200" b="1">
                <a:cs typeface="B Nazanin" pitchFamily="2" charset="0"/>
              </a:rPr>
              <a:t>ـ بازنشستگي يا از كارافتادگي كلي</a:t>
            </a:r>
          </a:p>
          <a:p>
            <a:pPr eaLnBrk="1" hangingPunct="1">
              <a:lnSpc>
                <a:spcPct val="90000"/>
              </a:lnSpc>
              <a:buFontTx/>
              <a:buNone/>
            </a:pPr>
            <a:r>
              <a:rPr lang="fa-IR" altLang="pt-PT" sz="2200" b="1">
                <a:cs typeface="B Nazanin" pitchFamily="2" charset="0"/>
              </a:rPr>
              <a:t>- عدم مراجعه به واحدهاي كار و امور اجتماعي در تاريخ هاي اعلام شده توسط واحد كار وامور اجتماعي</a:t>
            </a:r>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a:extLst>
              <a:ext uri="{FF2B5EF4-FFF2-40B4-BE49-F238E27FC236}">
                <a16:creationId xmlns:a16="http://schemas.microsoft.com/office/drawing/2014/main" id="{F0E52C44-7082-474C-8ED4-1B93EAF9206C}"/>
              </a:ext>
            </a:extLst>
          </p:cNvPr>
          <p:cNvSpPr>
            <a:spLocks noGrp="1" noChangeArrowheads="1"/>
          </p:cNvSpPr>
          <p:nvPr>
            <p:ph type="body" idx="1"/>
          </p:nvPr>
        </p:nvSpPr>
        <p:spPr bwMode="auto">
          <a:xfrm>
            <a:off x="914400" y="533400"/>
            <a:ext cx="79248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buFontTx/>
              <a:buNone/>
            </a:pPr>
            <a:r>
              <a:rPr lang="fa-IR" altLang="pt-PT" sz="2200" b="1">
                <a:cs typeface="B Titr" pitchFamily="2" charset="0"/>
              </a:rPr>
              <a:t>66-نحوه تعلق بيمه بيكاري به كارگراني كه بعلت اتمام قرارداد مدت معين بيكار شدند</a:t>
            </a:r>
          </a:p>
          <a:p>
            <a:pPr eaLnBrk="1" hangingPunct="1">
              <a:lnSpc>
                <a:spcPct val="90000"/>
              </a:lnSpc>
              <a:buFontTx/>
              <a:buNone/>
            </a:pPr>
            <a:endParaRPr lang="fa-IR" altLang="pt-PT" sz="2200" b="1">
              <a:cs typeface="B Titr" pitchFamily="2" charset="0"/>
            </a:endParaRPr>
          </a:p>
          <a:p>
            <a:pPr eaLnBrk="1" hangingPunct="1">
              <a:lnSpc>
                <a:spcPct val="90000"/>
              </a:lnSpc>
              <a:buFontTx/>
              <a:buNone/>
            </a:pPr>
            <a:r>
              <a:rPr lang="fa-IR" altLang="pt-PT" sz="2400" b="1">
                <a:cs typeface="B Nazanin" pitchFamily="2" charset="0"/>
              </a:rPr>
              <a:t>ـ عليرغم وحدت رويه ديوان عدالت اداري طي تفاهم دو جانبه بين وزارت كار و امور اجتماعي و سازمان تأمين اجتماعي اين دسته از كارگران در صورت احراز شرايط زير مشمول مقرري بيمه بيكاري مي</a:t>
            </a:r>
            <a:r>
              <a:rPr lang="fa-IR" altLang="pt-PT" sz="2400" b="1"/>
              <a:t>‌</a:t>
            </a:r>
            <a:r>
              <a:rPr lang="fa-IR" altLang="pt-PT" sz="2400" b="1">
                <a:cs typeface="B Nazanin" pitchFamily="2" charset="0"/>
              </a:rPr>
              <a:t>شوند:</a:t>
            </a:r>
          </a:p>
          <a:p>
            <a:pPr eaLnBrk="1" hangingPunct="1">
              <a:lnSpc>
                <a:spcPct val="90000"/>
              </a:lnSpc>
              <a:buFontTx/>
              <a:buNone/>
            </a:pPr>
            <a:r>
              <a:rPr lang="fa-IR" altLang="pt-PT" sz="2400" b="1">
                <a:cs typeface="B Nazanin" pitchFamily="2" charset="0"/>
              </a:rPr>
              <a:t>الف ـ آخرين محل كار سابقه پرداخت يكسال حق بيمه را داشته باشند.</a:t>
            </a:r>
          </a:p>
          <a:p>
            <a:pPr eaLnBrk="1" hangingPunct="1">
              <a:lnSpc>
                <a:spcPct val="90000"/>
              </a:lnSpc>
              <a:buFontTx/>
              <a:buNone/>
            </a:pPr>
            <a:r>
              <a:rPr lang="fa-IR" altLang="pt-PT" sz="2400" b="1">
                <a:cs typeface="B Nazanin" pitchFamily="2" charset="0"/>
              </a:rPr>
              <a:t>ب ـ قرارداد كار با مدت موقت خاتمه يافته باشد.</a:t>
            </a:r>
          </a:p>
          <a:p>
            <a:pPr eaLnBrk="1" hangingPunct="1">
              <a:lnSpc>
                <a:spcPct val="90000"/>
              </a:lnSpc>
              <a:buFontTx/>
              <a:buNone/>
            </a:pPr>
            <a:r>
              <a:rPr lang="fa-IR" altLang="pt-PT" sz="2400" b="1">
                <a:cs typeface="B Nazanin" pitchFamily="2" charset="0"/>
              </a:rPr>
              <a:t>ج ـ بين فواصل كار و بيمه ،</a:t>
            </a:r>
            <a:r>
              <a:rPr lang="fa-IR" altLang="pt-PT" sz="2400" b="1"/>
              <a:t>‌</a:t>
            </a:r>
            <a:r>
              <a:rPr lang="fa-IR" altLang="pt-PT" sz="2400" b="1">
                <a:cs typeface="B Nazanin" pitchFamily="2" charset="0"/>
              </a:rPr>
              <a:t>وقفه</a:t>
            </a:r>
            <a:r>
              <a:rPr lang="fa-IR" altLang="pt-PT" sz="2400" b="1"/>
              <a:t>‌</a:t>
            </a:r>
            <a:r>
              <a:rPr lang="fa-IR" altLang="pt-PT" sz="2400" b="1">
                <a:cs typeface="B Nazanin" pitchFamily="2" charset="0"/>
              </a:rPr>
              <a:t>اي ايجاد نشده باشد (بجز 15 روز اول سال)</a:t>
            </a:r>
            <a:endParaRPr lang="en-US" altLang="pt-PT" sz="2400" b="1">
              <a:cs typeface="B Nazanin" pitchFamily="2" charset="0"/>
            </a:endParaRPr>
          </a:p>
          <a:p>
            <a:pPr eaLnBrk="1" hangingPunct="1">
              <a:lnSpc>
                <a:spcPct val="90000"/>
              </a:lnSpc>
            </a:pPr>
            <a:endParaRPr lang="en-US" altLang="pt-PT" sz="2400"/>
          </a:p>
        </p:txBody>
      </p:sp>
    </p:spTree>
  </p:cSld>
  <p:clrMapOvr>
    <a:masterClrMapping/>
  </p:clrMapOvr>
  <p:transition>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AD3B0141-6A22-4113-A7EF-082D855C8A6E}"/>
              </a:ext>
            </a:extLst>
          </p:cNvPr>
          <p:cNvSpPr>
            <a:spLocks noGrp="1"/>
          </p:cNvSpPr>
          <p:nvPr>
            <p:ph type="title"/>
          </p:nvPr>
        </p:nvSpPr>
        <p:spPr bwMode="auto">
          <a:xfrm>
            <a:off x="533400" y="2209800"/>
            <a:ext cx="86106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pt-PT" sz="3600">
                <a:solidFill>
                  <a:srgbClr val="0070C0"/>
                </a:solidFill>
                <a:latin typeface="Bookman Old Style" panose="02050604050505020204" pitchFamily="18" charset="0"/>
                <a:cs typeface="Aharoni" panose="02010803020104030203" pitchFamily="2" charset="-79"/>
              </a:rPr>
              <a:t>LERNING ANY TIME ANY WHERE</a:t>
            </a:r>
          </a:p>
        </p:txBody>
      </p:sp>
      <p:sp>
        <p:nvSpPr>
          <p:cNvPr id="45059" name="Content Placeholder 2">
            <a:extLst>
              <a:ext uri="{FF2B5EF4-FFF2-40B4-BE49-F238E27FC236}">
                <a16:creationId xmlns:a16="http://schemas.microsoft.com/office/drawing/2014/main" id="{3EC6F4AD-E644-4B5D-A687-542564A8D313}"/>
              </a:ext>
            </a:extLst>
          </p:cNvPr>
          <p:cNvSpPr>
            <a:spLocks noGrp="1"/>
          </p:cNvSpPr>
          <p:nvPr>
            <p:ph idx="1"/>
          </p:nvPr>
        </p:nvSpPr>
        <p:spPr bwMode="auto">
          <a:xfrm>
            <a:off x="457200" y="3246438"/>
            <a:ext cx="8229600" cy="2620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fa-IR" altLang="pt-PT" sz="4000">
                <a:solidFill>
                  <a:srgbClr val="0070C0"/>
                </a:solidFill>
                <a:cs typeface="B Titr" pitchFamily="2" charset="0"/>
              </a:rPr>
              <a:t>یادگیری در هر زمان و هر مکان</a:t>
            </a:r>
            <a:endParaRPr lang="en-US" altLang="pt-PT" sz="4000">
              <a:solidFill>
                <a:srgbClr val="0070C0"/>
              </a:solidFill>
              <a:cs typeface="B Titr" pitchFamily="2" charset="0"/>
            </a:endParaRPr>
          </a:p>
        </p:txBody>
      </p:sp>
      <p:sp>
        <p:nvSpPr>
          <p:cNvPr id="45060" name="TextBox 8">
            <a:extLst>
              <a:ext uri="{FF2B5EF4-FFF2-40B4-BE49-F238E27FC236}">
                <a16:creationId xmlns:a16="http://schemas.microsoft.com/office/drawing/2014/main" id="{C5482C27-4651-4A66-8462-10D5A726096F}"/>
              </a:ext>
            </a:extLst>
          </p:cNvPr>
          <p:cNvSpPr txBox="1">
            <a:spLocks noChangeArrowheads="1"/>
          </p:cNvSpPr>
          <p:nvPr/>
        </p:nvSpPr>
        <p:spPr bwMode="auto">
          <a:xfrm>
            <a:off x="3276600" y="4800600"/>
            <a:ext cx="1905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B Nazanin" pitchFamily="2" charset="0"/>
              </a:defRPr>
            </a:lvl1pPr>
            <a:lvl2pPr marL="742950" indent="-285750">
              <a:defRPr sz="2400">
                <a:solidFill>
                  <a:schemeClr val="tx1"/>
                </a:solidFill>
                <a:latin typeface="Arial" panose="020B0604020202020204" pitchFamily="34" charset="0"/>
                <a:cs typeface="B Nazanin" pitchFamily="2" charset="0"/>
              </a:defRPr>
            </a:lvl2pPr>
            <a:lvl3pPr marL="1143000" indent="-228600">
              <a:defRPr sz="2400">
                <a:solidFill>
                  <a:schemeClr val="tx1"/>
                </a:solidFill>
                <a:latin typeface="Arial" panose="020B0604020202020204" pitchFamily="34" charset="0"/>
                <a:cs typeface="B Nazanin" pitchFamily="2" charset="0"/>
              </a:defRPr>
            </a:lvl3pPr>
            <a:lvl4pPr marL="1600200" indent="-228600">
              <a:defRPr sz="2400">
                <a:solidFill>
                  <a:schemeClr val="tx1"/>
                </a:solidFill>
                <a:latin typeface="Arial" panose="020B0604020202020204" pitchFamily="34" charset="0"/>
                <a:cs typeface="B Nazanin" pitchFamily="2" charset="0"/>
              </a:defRPr>
            </a:lvl4pPr>
            <a:lvl5pPr marL="2057400" indent="-228600">
              <a:defRPr sz="2400">
                <a:solidFill>
                  <a:schemeClr val="tx1"/>
                </a:solidFill>
                <a:latin typeface="Arial" panose="020B0604020202020204" pitchFamily="34" charset="0"/>
                <a:cs typeface="B Nazanin" pitchFamily="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B Nazanin" pitchFamily="2" charset="0"/>
              </a:defRPr>
            </a:lvl9pPr>
          </a:lstStyle>
          <a:p>
            <a:pPr algn="r" eaLnBrk="1" hangingPunct="1"/>
            <a:r>
              <a:rPr lang="fa-IR" altLang="pt-PT" sz="2800"/>
              <a:t>با تشکر</a:t>
            </a:r>
            <a:endParaRPr lang="en-US" altLang="pt-PT" sz="2800"/>
          </a:p>
        </p:txBody>
      </p:sp>
      <p:pic>
        <p:nvPicPr>
          <p:cNvPr id="45062" name="Picture 6" descr="Town%20Centre%20BID%20logo">
            <a:extLst>
              <a:ext uri="{FF2B5EF4-FFF2-40B4-BE49-F238E27FC236}">
                <a16:creationId xmlns:a16="http://schemas.microsoft.com/office/drawing/2014/main" id="{5FF66161-6B71-4425-8C4F-4A3E379619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22238"/>
            <a:ext cx="2209800" cy="178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5062"/>
                                        </p:tgtEl>
                                        <p:attrNameLst>
                                          <p:attrName>style.visibility</p:attrName>
                                        </p:attrNameLst>
                                      </p:cBhvr>
                                      <p:to>
                                        <p:strVal val="visible"/>
                                      </p:to>
                                    </p:set>
                                    <p:animEffect transition="in" filter="fade">
                                      <p:cBhvr>
                                        <p:cTn id="7" dur="2000"/>
                                        <p:tgtEl>
                                          <p:spTgt spid="45062"/>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5058"/>
                                        </p:tgtEl>
                                        <p:attrNameLst>
                                          <p:attrName>style.visibility</p:attrName>
                                        </p:attrNameLst>
                                      </p:cBhvr>
                                      <p:to>
                                        <p:strVal val="visible"/>
                                      </p:to>
                                    </p:set>
                                    <p:animEffect transition="in" filter="fade">
                                      <p:cBhvr>
                                        <p:cTn id="11" dur="2000"/>
                                        <p:tgtEl>
                                          <p:spTgt spid="45058"/>
                                        </p:tgtEl>
                                      </p:cBhvr>
                                    </p:animEffect>
                                  </p:childTnLst>
                                </p:cTn>
                              </p:par>
                            </p:childTnLst>
                          </p:cTn>
                        </p:par>
                        <p:par>
                          <p:cTn id="12" fill="hold" nodeType="afterGroup">
                            <p:stCondLst>
                              <p:cond delay="4000"/>
                            </p:stCondLst>
                            <p:childTnLst>
                              <p:par>
                                <p:cTn id="13" presetID="10" presetClass="entr" presetSubtype="0" fill="hold" grpId="0" nodeType="afterEffect">
                                  <p:stCondLst>
                                    <p:cond delay="2000"/>
                                  </p:stCondLst>
                                  <p:childTnLst>
                                    <p:set>
                                      <p:cBhvr>
                                        <p:cTn id="14" dur="1" fill="hold">
                                          <p:stCondLst>
                                            <p:cond delay="0"/>
                                          </p:stCondLst>
                                        </p:cTn>
                                        <p:tgtEl>
                                          <p:spTgt spid="45059"/>
                                        </p:tgtEl>
                                        <p:attrNameLst>
                                          <p:attrName>style.visibility</p:attrName>
                                        </p:attrNameLst>
                                      </p:cBhvr>
                                      <p:to>
                                        <p:strVal val="visible"/>
                                      </p:to>
                                    </p:set>
                                    <p:animEffect transition="in" filter="fade">
                                      <p:cBhvr>
                                        <p:cTn id="15" dur="3000"/>
                                        <p:tgtEl>
                                          <p:spTgt spid="45059"/>
                                        </p:tgtEl>
                                      </p:cBhvr>
                                    </p:animEffect>
                                  </p:childTnLst>
                                </p:cTn>
                              </p:par>
                              <p:par>
                                <p:cTn id="16" presetID="45" presetClass="entr" presetSubtype="0" fill="hold" grpId="0" nodeType="withEffect">
                                  <p:stCondLst>
                                    <p:cond delay="3000"/>
                                  </p:stCondLst>
                                  <p:iterate type="lt">
                                    <p:tmPct val="10000"/>
                                  </p:iterate>
                                  <p:childTnLst>
                                    <p:set>
                                      <p:cBhvr>
                                        <p:cTn id="17" dur="1" fill="hold">
                                          <p:stCondLst>
                                            <p:cond delay="0"/>
                                          </p:stCondLst>
                                        </p:cTn>
                                        <p:tgtEl>
                                          <p:spTgt spid="45060"/>
                                        </p:tgtEl>
                                        <p:attrNameLst>
                                          <p:attrName>style.visibility</p:attrName>
                                        </p:attrNameLst>
                                      </p:cBhvr>
                                      <p:to>
                                        <p:strVal val="visible"/>
                                      </p:to>
                                    </p:set>
                                    <p:animEffect transition="in" filter="fade">
                                      <p:cBhvr>
                                        <p:cTn id="18" dur="2000"/>
                                        <p:tgtEl>
                                          <p:spTgt spid="45060"/>
                                        </p:tgtEl>
                                      </p:cBhvr>
                                    </p:animEffect>
                                    <p:anim calcmode="lin" valueType="num">
                                      <p:cBhvr>
                                        <p:cTn id="19" dur="2000" fill="hold"/>
                                        <p:tgtEl>
                                          <p:spTgt spid="45060"/>
                                        </p:tgtEl>
                                        <p:attrNameLst>
                                          <p:attrName>ppt_w</p:attrName>
                                        </p:attrNameLst>
                                      </p:cBhvr>
                                      <p:tavLst>
                                        <p:tav tm="0" fmla="#ppt_w*sin(2.5*pi*$)">
                                          <p:val>
                                            <p:fltVal val="0"/>
                                          </p:val>
                                        </p:tav>
                                        <p:tav tm="100000">
                                          <p:val>
                                            <p:fltVal val="1"/>
                                          </p:val>
                                        </p:tav>
                                      </p:tavLst>
                                    </p:anim>
                                    <p:anim calcmode="lin" valueType="num">
                                      <p:cBhvr>
                                        <p:cTn id="20" dur="2000" fill="hold"/>
                                        <p:tgtEl>
                                          <p:spTgt spid="4506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p:bldP spid="450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31C96-590D-4F81-B92D-9B29520BA173}"/>
              </a:ext>
            </a:extLst>
          </p:cNvPr>
          <p:cNvSpPr>
            <a:spLocks noGrp="1"/>
          </p:cNvSpPr>
          <p:nvPr>
            <p:ph type="title" idx="4294967295"/>
          </p:nvPr>
        </p:nvSpPr>
        <p:spPr>
          <a:xfrm>
            <a:off x="1447800" y="274638"/>
            <a:ext cx="7486650" cy="6202362"/>
          </a:xfrm>
          <a:prstGeom prst="rect">
            <a:avLst/>
          </a:prstGeom>
        </p:spPr>
        <p:txBody>
          <a:bodyPr>
            <a:normAutofit/>
          </a:bodyPr>
          <a:lstStyle/>
          <a:p>
            <a:pPr algn="r" eaLnBrk="1" hangingPunct="1">
              <a:defRPr/>
            </a:pPr>
            <a:r>
              <a:rPr lang="fa-IR" sz="2200" b="1" dirty="0">
                <a:effectLst>
                  <a:outerShdw blurRad="38100" dist="38100" dir="2700000" algn="tl">
                    <a:srgbClr val="C0C0C0"/>
                  </a:outerShdw>
                </a:effectLst>
                <a:cs typeface="B Titr" pitchFamily="2" charset="-78"/>
              </a:rPr>
              <a:t>5-كارگاه چيست؟</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محلي است كه كارگر به درخواست كارفرما يا نماينده او در آنجا كار مي‌كند، از قبيل مؤسسات صنعتي، كشاورزي، معدني، ساختماني، ترابري، مسافربري، خدماتي، تجاري، توليدي، اماكن عمومي و امثال اينها.</a:t>
            </a: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Nazanin" pitchFamily="2" charset="-78"/>
              </a:rPr>
              <a:t> </a:t>
            </a: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Nazanin" pitchFamily="2" charset="-78"/>
              </a:rPr>
              <a:t> </a:t>
            </a: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6-قرارداد كار:</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عبارتست از قرارداد  كتبي يا شفاهي كه بموجب آن كارگر در قبال دريافت حق السعي كاري را براي مدت موقت يا مدت غير موقت براي كارفرما انجام مي‌دهد.</a:t>
            </a:r>
            <a:br>
              <a:rPr lang="fa-IR" sz="2200" dirty="0">
                <a:effectLst>
                  <a:outerShdw blurRad="38100" dist="38100" dir="2700000" algn="tl">
                    <a:srgbClr val="C0C0C0"/>
                  </a:outerShdw>
                </a:effectLst>
                <a:cs typeface="B Nazanin" pitchFamily="2" charset="-78"/>
              </a:rPr>
            </a:br>
            <a:br>
              <a:rPr lang="fa-IR" sz="2200" b="1"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7- انواع قرارداد كار</a:t>
            </a:r>
            <a:r>
              <a:rPr lang="fa-IR" sz="2200" b="1" dirty="0">
                <a:effectLst>
                  <a:outerShdw blurRad="38100" dist="38100" dir="2700000" algn="tl">
                    <a:srgbClr val="C0C0C0"/>
                  </a:outerShdw>
                </a:effectLst>
                <a:cs typeface="B Nazanin" pitchFamily="2" charset="-78"/>
              </a:rPr>
              <a:t>:</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الف) موقت  	ب) غير موقت	ج) كار معين</a:t>
            </a:r>
            <a:br>
              <a:rPr lang="en-US"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1C9D8-867A-4804-8A93-63B460A7E329}"/>
              </a:ext>
            </a:extLst>
          </p:cNvPr>
          <p:cNvSpPr>
            <a:spLocks noGrp="1"/>
          </p:cNvSpPr>
          <p:nvPr>
            <p:ph type="title" idx="4294967295"/>
          </p:nvPr>
        </p:nvSpPr>
        <p:spPr>
          <a:xfrm>
            <a:off x="1219200" y="274638"/>
            <a:ext cx="7696200" cy="6583362"/>
          </a:xfrm>
          <a:prstGeom prst="rect">
            <a:avLst/>
          </a:prstGeom>
        </p:spPr>
        <p:txBody>
          <a:bodyPr>
            <a:normAutofit/>
          </a:bodyPr>
          <a:lstStyle/>
          <a:p>
            <a:pPr algn="r" eaLnBrk="1" hangingPunct="1">
              <a:defRPr/>
            </a:pPr>
            <a:r>
              <a:rPr lang="fa-IR" sz="2200" b="1" dirty="0">
                <a:effectLst>
                  <a:outerShdw blurRad="38100" dist="38100" dir="2700000" algn="tl">
                    <a:srgbClr val="C0C0C0"/>
                  </a:outerShdw>
                </a:effectLst>
                <a:cs typeface="B Titr" pitchFamily="2" charset="-78"/>
              </a:rPr>
              <a:t>8- ويژگي‌هاي قرار دادكار: </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الف) لازم	ب) غير تشريفاتي	ج) معوض	د) ذو وجهي (شخصي – غير شخصي)</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9- شرايط صحت قرارداد كار:</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الف) مشروعيت مورد قرارداد	ب) معين بودن موضوع قرارداد	</a:t>
            </a: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ج) عدم ممنوعيت قانوني و شرعي طرفين در تصرف اموال يا انجام كار مورد نظر</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10- محتويات قرارداد كار:</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الف) نوع كار	ب) حقوق	ج) ساعات كار، تعطيلات و مرخصيها	د) محل انجام كار	5) تاريخ انعقاد قرارداد كار	6) مدت قرارداد	7) موارد ديگر كه عرف و عادت شغل يا محل، ايجاب مي‌نمايد.</a:t>
            </a: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D4BE-E94F-4F39-9102-8566DABA9F9C}"/>
              </a:ext>
            </a:extLst>
          </p:cNvPr>
          <p:cNvSpPr>
            <a:spLocks noGrp="1"/>
          </p:cNvSpPr>
          <p:nvPr>
            <p:ph type="title" idx="4294967295"/>
          </p:nvPr>
        </p:nvSpPr>
        <p:spPr>
          <a:xfrm>
            <a:off x="1219200" y="274638"/>
            <a:ext cx="7715250" cy="5973762"/>
          </a:xfrm>
          <a:prstGeom prst="rect">
            <a:avLst/>
          </a:prstGeom>
        </p:spPr>
        <p:txBody>
          <a:bodyPr>
            <a:normAutofit fontScale="90000"/>
          </a:bodyPr>
          <a:lstStyle/>
          <a:p>
            <a:pPr algn="r" eaLnBrk="1" hangingPunct="1">
              <a:defRPr/>
            </a:pPr>
            <a:r>
              <a:rPr lang="fa-IR" sz="2200" b="1" dirty="0">
                <a:effectLst>
                  <a:outerShdw blurRad="38100" dist="38100" dir="2700000" algn="tl">
                    <a:srgbClr val="C0C0C0"/>
                  </a:outerShdw>
                </a:effectLst>
                <a:cs typeface="B Titr" pitchFamily="2" charset="-78"/>
              </a:rPr>
              <a:t>11- نسخ قرارداد: </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قرارداد  نسخه تنظيم مي گردد الف)كارگر   ب) كارفرما ج)اداره كار محل  د)تشكل كارگري كارگاه</a:t>
            </a:r>
            <a:br>
              <a:rPr lang="fa-IR" sz="2200" b="1"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12-مدت آزمايشي قرارداد كار:</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طرفين مي‌توانند با توافق يكديگر مدتي را بعنوان دوره آزمايشي كار تعيين نمايند. در خلال اين دوره هر يك از طرفين حق دارد بدون اخطار قبلي و بي آنكه الزام به پرداخت خسارت داشته باشد، رابطه كار را قطع نمايد. در صورتيكه قطع رابطه كار از طرف كارفرما باشد وي ملزم به پرداخت حقوق تمام دورة آزمايشي خواهد بود و چنانچه كارگر رابطه كار را قطع نمايد، كارگر فقط مستحق دريافت حقوق مدت انجام كار خواهد بود.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Nazanin" pitchFamily="2" charset="-78"/>
              </a:rPr>
              <a:t>1</a:t>
            </a:r>
            <a:r>
              <a:rPr lang="fa-IR" sz="2200" b="1" dirty="0">
                <a:effectLst>
                  <a:outerShdw blurRad="38100" dist="38100" dir="2700000" algn="tl">
                    <a:srgbClr val="C0C0C0"/>
                  </a:outerShdw>
                </a:effectLst>
                <a:cs typeface="B Titr" pitchFamily="2" charset="-78"/>
              </a:rPr>
              <a:t>3-مدت دوره آزمايشي قرارداد كار:</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مدت دوره آزمايشي بايد در قرارداد كار مشخص شود – حداكثر اين مدت براي كارگران ساده و نيمه ماهر يك ماه و براي كارگران ماهر و داراي تخصص سطح بالا سه ماه                                                                                                       مي‌باشد.</a:t>
            </a: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spTree>
  </p:cSld>
  <p:clrMapOvr>
    <a:masterClrMapping/>
  </p:clrMapOvr>
  <p:transition spd="med">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DA3BB-E735-4C7C-9BDC-9D89BD5DD849}"/>
              </a:ext>
            </a:extLst>
          </p:cNvPr>
          <p:cNvSpPr>
            <a:spLocks noGrp="1"/>
          </p:cNvSpPr>
          <p:nvPr>
            <p:ph type="title" idx="4294967295"/>
          </p:nvPr>
        </p:nvSpPr>
        <p:spPr>
          <a:xfrm>
            <a:off x="1447800" y="1295400"/>
            <a:ext cx="7486650" cy="5059363"/>
          </a:xfrm>
          <a:prstGeom prst="rect">
            <a:avLst/>
          </a:prstGeom>
        </p:spPr>
        <p:txBody>
          <a:bodyPr/>
          <a:lstStyle/>
          <a:p>
            <a:pPr algn="r" eaLnBrk="1" hangingPunct="1">
              <a:defRPr/>
            </a:pPr>
            <a:r>
              <a:rPr lang="fa-IR" sz="2200" b="1" dirty="0">
                <a:effectLst>
                  <a:outerShdw blurRad="38100" dist="38100" dir="2700000" algn="tl">
                    <a:srgbClr val="C0C0C0"/>
                  </a:outerShdw>
                </a:effectLst>
                <a:cs typeface="B Titr" pitchFamily="2" charset="-78"/>
              </a:rPr>
              <a:t>14-تغيير حقوقي در وضع مالكيت كارگاه:</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هرگونه تغيير حقوقي در و ضعيت مالكيت كارگاه، از قبيل فروش يا انتقال به هر شكل، تغيير نوع توليد، ادغام در مؤسسة ديگر، ملي شدن كارگاه، فوت مالك و امثال اينها در رابطه قراردادي كارگراني كه قرارداد شان قطعيت يافته است، مؤثر نمي‌باشد و كارفرماي جديد قائم مقام حقوق و تعهدات كارفرماي سابق خواهد بود.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b="1" dirty="0">
                <a:effectLst>
                  <a:outerShdw blurRad="38100" dist="38100" dir="2700000" algn="tl">
                    <a:srgbClr val="C0C0C0"/>
                  </a:outerShdw>
                </a:effectLst>
                <a:cs typeface="B Titr" pitchFamily="2" charset="-78"/>
              </a:rPr>
              <a:t>15-طرق خاتمه قراردادكار:</a:t>
            </a:r>
            <a:br>
              <a:rPr lang="fa-IR" sz="2200" b="1"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الف)  فوت كارگر	ب) بازنشستگي كارگر	ج) از كار افتادگي كلي كارگر	د) انقضاء مدت در قراردادهاي كار با مدت موقت و عدم تجديد صريح يا ضمني آن 5) پايان كار در قراردادهاي مربوط به كار معين 	و) استعفاي كارگر</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endParaRPr lang="en-US" sz="2200" dirty="0">
              <a:effectLst>
                <a:outerShdw blurRad="38100" dist="38100" dir="2700000" algn="tl">
                  <a:srgbClr val="C0C0C0"/>
                </a:outerShdw>
              </a:effectLst>
              <a:cs typeface="B Nazanin" pitchFamily="2" charset="-78"/>
            </a:endParaRPr>
          </a:p>
        </p:txBody>
      </p:sp>
      <p:pic>
        <p:nvPicPr>
          <p:cNvPr id="13315" name="Picture 4" descr="E:\aksha\wheels.gif">
            <a:extLst>
              <a:ext uri="{FF2B5EF4-FFF2-40B4-BE49-F238E27FC236}">
                <a16:creationId xmlns:a16="http://schemas.microsoft.com/office/drawing/2014/main" id="{E41F7905-5075-42E4-BC32-8FEB6442A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8600"/>
            <a:ext cx="1450975"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CC94D-62BA-4D38-AA25-8515C2EFEF26}"/>
              </a:ext>
            </a:extLst>
          </p:cNvPr>
          <p:cNvSpPr>
            <a:spLocks noGrp="1"/>
          </p:cNvSpPr>
          <p:nvPr>
            <p:ph type="title" idx="4294967295"/>
          </p:nvPr>
        </p:nvSpPr>
        <p:spPr>
          <a:xfrm>
            <a:off x="1676400" y="274638"/>
            <a:ext cx="7258050" cy="4906962"/>
          </a:xfrm>
          <a:prstGeom prst="rect">
            <a:avLst/>
          </a:prstGeom>
          <a:solidFill>
            <a:schemeClr val="bg1"/>
          </a:solidFill>
        </p:spPr>
        <p:txBody>
          <a:bodyPr/>
          <a:lstStyle/>
          <a:p>
            <a:pPr algn="r" eaLnBrk="1" hangingPunct="1">
              <a:defRPr/>
            </a:pPr>
            <a:r>
              <a:rPr lang="fa-IR" sz="2200" dirty="0">
                <a:effectLst>
                  <a:outerShdw blurRad="38100" dist="38100" dir="2700000" algn="tl">
                    <a:srgbClr val="C0C0C0"/>
                  </a:outerShdw>
                </a:effectLst>
                <a:cs typeface="B Titr" pitchFamily="2" charset="-78"/>
              </a:rPr>
              <a:t>16-شرايط استعفاء:</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كارگري كه استعفا مي‌كند موظف است يك ماه به كار خود ادامه داده و بدواً استعفاي خود را كتباً به كارفرما اطلاع دهد و در صورتيكه حداكثر ظرف مدت 15 روز انصراف خود را كتباً به كارفرما اعلام نمايد استعفاي وي منتفي تلقي مي‌شود و كارگر موظف است رونوشت استعفاء و انصراف از آن را به شوراي اسلامي كارگاه و يا انجمن صنفي و  يا نماينده كارگران تحويل دهد.</a:t>
            </a:r>
            <a:br>
              <a:rPr lang="fa-IR" sz="2200" dirty="0">
                <a:effectLst>
                  <a:outerShdw blurRad="38100" dist="38100" dir="2700000" algn="tl">
                    <a:srgbClr val="C0C0C0"/>
                  </a:outerShdw>
                </a:effectLst>
                <a:cs typeface="B Nazanin"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Titr" pitchFamily="2" charset="-78"/>
              </a:rPr>
              <a:t>17-تغيير در شرايط كار:</a:t>
            </a:r>
            <a:br>
              <a:rPr lang="fa-IR" sz="2200" dirty="0">
                <a:effectLst>
                  <a:outerShdw blurRad="38100" dist="38100" dir="2700000" algn="tl">
                    <a:srgbClr val="C0C0C0"/>
                  </a:outerShdw>
                </a:effectLst>
                <a:cs typeface="B Titr" pitchFamily="2" charset="-78"/>
              </a:rPr>
            </a:br>
            <a:br>
              <a:rPr lang="en-US" sz="2200" dirty="0">
                <a:effectLst>
                  <a:outerShdw blurRad="38100" dist="38100" dir="2700000" algn="tl">
                    <a:srgbClr val="C0C0C0"/>
                  </a:outerShdw>
                </a:effectLst>
                <a:cs typeface="B Nazanin" pitchFamily="2" charset="-78"/>
              </a:rPr>
            </a:br>
            <a:r>
              <a:rPr lang="fa-IR" sz="2200" dirty="0">
                <a:effectLst>
                  <a:outerShdw blurRad="38100" dist="38100" dir="2700000" algn="tl">
                    <a:srgbClr val="C0C0C0"/>
                  </a:outerShdw>
                </a:effectLst>
                <a:cs typeface="B Nazanin" pitchFamily="2" charset="-78"/>
              </a:rPr>
              <a:t>هر نوع تغيير عمده در شرايط كار كه بر خلاف عرف معمول كارگاه يا محل كار باشد پس از اعلام موافقت كتبي اداره كار و امور اجتماعي محل قابل اجرا است. در صورت بروز اختلاف رأي هيأت حل اختلاف قطعي و لازم الاجرا است.</a:t>
            </a:r>
            <a:endParaRPr lang="en-US" sz="2200" dirty="0">
              <a:effectLst>
                <a:outerShdw blurRad="38100" dist="38100" dir="2700000" algn="tl">
                  <a:srgbClr val="C0C0C0"/>
                </a:outerShdw>
              </a:effectLst>
              <a:cs typeface="B Nazanin" pitchFamily="2" charset="-78"/>
            </a:endParaRPr>
          </a:p>
        </p:txBody>
      </p:sp>
    </p:spTree>
  </p:cSld>
  <p:clrMapOvr>
    <a:masterClrMapping/>
  </p:clrMapOvr>
  <p:transition>
    <p:fade thruBlk="1"/>
  </p:transition>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B Nazanin"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B Nazanin" pitchFamily="2" charset="-7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B Nazanin"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B Nazanin" pitchFamily="2" charset="-7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753</TotalTime>
  <Words>2580</Words>
  <Application>Microsoft Office PowerPoint</Application>
  <PresentationFormat>On-screen Show (4:3)</PresentationFormat>
  <Paragraphs>233</Paragraphs>
  <Slides>43</Slides>
  <Notes>1</Notes>
  <HiddenSlides>0</HiddenSlides>
  <MMClips>0</MMClips>
  <ScaleCrop>false</ScaleCrop>
  <HeadingPairs>
    <vt:vector size="4" baseType="variant">
      <vt:variant>
        <vt:lpstr>Theme</vt:lpstr>
      </vt:variant>
      <vt:variant>
        <vt:i4>2</vt:i4>
      </vt:variant>
      <vt:variant>
        <vt:lpstr>Slide Titles</vt:lpstr>
      </vt:variant>
      <vt:variant>
        <vt:i4>43</vt:i4>
      </vt:variant>
    </vt:vector>
  </HeadingPairs>
  <TitlesOfParts>
    <vt:vector size="45" baseType="lpstr">
      <vt:lpstr>Custom Design</vt:lpstr>
      <vt:lpstr>1_Custom Design</vt:lpstr>
      <vt:lpstr> قوانین کار و تامین  اجتماعی   اسفند 1398 </vt:lpstr>
      <vt:lpstr>قوانین کار و تامین اجتماعی  سرفصل :</vt:lpstr>
      <vt:lpstr>1- حقوق كار و منابع آن:  حقوق كار عبارتست از مجموعة قواعد و مقرراتي كه ناظر به روابط بين كارگر و كارفرما از حيث رابطه كارگري و كارفرمايي مي‌باشد. منابع حقوق كار:  الف) قانون    ب) عرف     ج) رويه قضايي     د) نظريات علماي حقوق   2-قلمرو قانون كار:  اشخاص مشمول قانون استخدام كشوري يا ساير قوانين و مقررات خاص استخدامي و نيز كارگران كارگاه‌هاي خانوادگي، مشمول مقررات قانون كار نمي‌باشند. ويژگي‌هاي قانون كار: الف) حمايتي است ب) آمره است </vt:lpstr>
      <vt:lpstr>  3-كارگر كيست؟  شخصي است كه به هر عنوان در مقابل دريافت حق السعي اعم از مزد، حقوق، سهم سود و ساير مزايا به درخواست كارفرما كار مي‌كند.  4- كارفرما كيست؟  شخصي است حقيقي يا حقوقي كه كارگر به درخواست و به حساب او در مقابل دريافت حق السعي كار مي‌كند.  مديران، مسئول و بطور عموم كساني كه عهده دار اداره كارگاه هستند نماينده كارفرما محسوب مي‌شوند و كارفرما مسئول كليه تعهداتي است كه نمايندگان  مذكور در قبال كارگر به عهده مي‌گيرند.</vt:lpstr>
      <vt:lpstr>5-كارگاه چيست؟  محلي است كه كارگر به درخواست كارفرما يا نماينده او در آنجا كار مي‌كند، از قبيل مؤسسات صنعتي، كشاورزي، معدني، ساختماني، ترابري، مسافربري، خدماتي، تجاري، توليدي، اماكن عمومي و امثال اينها.     6-قرارداد كار:  عبارتست از قرارداد  كتبي يا شفاهي كه بموجب آن كارگر در قبال دريافت حق السعي كاري را براي مدت موقت يا مدت غير موقت براي كارفرما انجام مي‌دهد.  7- انواع قرارداد كار:  الف) موقت   ب) غير موقت ج) كار معين  </vt:lpstr>
      <vt:lpstr>8- ويژگي‌هاي قرار دادكار:   الف) لازم ب) غير تشريفاتي ج) معوض د) ذو وجهي (شخصي – غير شخصي)  9- شرايط صحت قرارداد كار:  الف) مشروعيت مورد قرارداد ب) معين بودن موضوع قرارداد  ج) عدم ممنوعيت قانوني و شرعي طرفين در تصرف اموال يا انجام كار مورد نظر  10- محتويات قرارداد كار:  الف) نوع كار ب) حقوق ج) ساعات كار، تعطيلات و مرخصيها د) محل انجام كار 5) تاريخ انعقاد قرارداد كار 6) مدت قرارداد 7) موارد ديگر كه عرف و عادت شغل يا محل، ايجاب مي‌نمايد. </vt:lpstr>
      <vt:lpstr>11- نسخ قرارداد:   قرارداد  نسخه تنظيم مي گردد الف)كارگر   ب) كارفرما ج)اداره كار محل  د)تشكل كارگري كارگاه  12-مدت آزمايشي قرارداد كار:  طرفين مي‌توانند با توافق يكديگر مدتي را بعنوان دوره آزمايشي كار تعيين نمايند. در خلال اين دوره هر يك از طرفين حق دارد بدون اخطار قبلي و بي آنكه الزام به پرداخت خسارت داشته باشد، رابطه كار را قطع نمايد. در صورتيكه قطع رابطه كار از طرف كارفرما باشد وي ملزم به پرداخت حقوق تمام دورة آزمايشي خواهد بود و چنانچه كارگر رابطه كار را قطع نمايد، كارگر فقط مستحق دريافت حقوق مدت انجام كار خواهد بود.  13-مدت دوره آزمايشي قرارداد كار:  مدت دوره آزمايشي بايد در قرارداد كار مشخص شود – حداكثر اين مدت براي كارگران ساده و نيمه ماهر يك ماه و براي كارگران ماهر و داراي تخصص سطح بالا سه ماه                                                                                                       مي‌باشد. </vt:lpstr>
      <vt:lpstr>14-تغيير حقوقي در وضع مالكيت كارگاه:  هرگونه تغيير حقوقي در و ضعيت مالكيت كارگاه، از قبيل فروش يا انتقال به هر شكل، تغيير نوع توليد، ادغام در مؤسسة ديگر، ملي شدن كارگاه، فوت مالك و امثال اينها در رابطه قراردادي كارگراني كه قرارداد شان قطعيت يافته است، مؤثر نمي‌باشد و كارفرماي جديد قائم مقام حقوق و تعهدات كارفرماي سابق خواهد بود.  15-طرق خاتمه قراردادكار:  الف)  فوت كارگر ب) بازنشستگي كارگر ج) از كار افتادگي كلي كارگر د) انقضاء مدت در قراردادهاي كار با مدت موقت و عدم تجديد صريح يا ضمني آن 5) پايان كار در قراردادهاي مربوط به كار معين  و) استعفاي كارگر   </vt:lpstr>
      <vt:lpstr>16-شرايط استعفاء:  كارگري كه استعفا مي‌كند موظف است يك ماه به كار خود ادامه داده و بدواً استعفاي خود را كتباً به كارفرما اطلاع دهد و در صورتيكه حداكثر ظرف مدت 15 روز انصراف خود را كتباً به كارفرما اعلام نمايد استعفاي وي منتفي تلقي مي‌شود و كارگر موظف است رونوشت استعفاء و انصراف از آن را به شوراي اسلامي كارگاه و يا انجمن صنفي و  يا نماينده كارگران تحويل دهد.  17-تغيير در شرايط كار:  هر نوع تغيير عمده در شرايط كار كه بر خلاف عرف معمول كارگاه يا محل كار باشد پس از اعلام موافقت كتبي اداره كار و امور اجتماعي محل قابل اجرا است. در صورت بروز اختلاف رأي هيأت حل اختلاف قطعي و لازم الاجرا است.</vt:lpstr>
      <vt:lpstr>18-قصور كارگر در انجام وظيفه يا نقض آئين نامه‌هاي انضباطي كارگاه:  هرگاه كارگر در انجام وظايف محوله قصور ورزد و يا آئين نامه‌هاي انضباطي كارگاه را پس از تذكرات كتبي نقض نمايد كارفرما حق دارد در صورت اعلام نظر مثبت شوراي اسلامي كار علاوه بر مطالبات و حقوق معوقه به نسبت هر سال سابقه كار معادل يك ماه آخرين حقوق كارگر را به عنوان «حق سنوات» به وي پرداخت و قرارداد كار را فسخ نمايد. در واحدهاي فاقد شوراي اسلامي كار نظر مثبت انجمن صنفي لازم است، در هر مورد از موارد ياد شده يا در كارگاههاي فاقد شوراي اسلامي كار يا تشكل كارگري ديگر، اگر مسأله با توافق حل نشد به هيأت تشخيص و درصورت اعتراض به هيأت حل اختلاف ارجاع خواهد شد. در طول مدت رسيدگي مراجع حل اختلاف قرارداد به حالت تعليق در مي‌آيد. </vt:lpstr>
      <vt:lpstr>19-آئين نامه انضباطي كار:  مجموعه مقرراتي است كه در چهار چوب قانون كار و مقررات در كارگاه‌هاي بيش از ده نفر كارگر متناسب با شرايط و اوضاع و احوال توسط كارفرما تهيه شده و پس از تأييد واحد كار و امور اجتماعي محل توسط كميته انضباط كار به مورد اجرا گذاشته مي‌شود.  20-قصور:  هرگونه كوتاهي در انجام وظايف محوله و يا هرگونه فعل و ترك فعل كه موجب نقض آئين نامه‌هاي انضباطي كارگاه، بروز اختلال و بي‌نظمي در روند طبيعي كار، كاهش كمي و كيفي توليد و خدمات، افزايش ضايعات، ضررو زيان و نقض شئون اسلامي در كارگاه را فراهم نمايد، قصور نامند.   </vt:lpstr>
      <vt:lpstr>21-تركيب كميته انضباط كار:  الف) در كارگاه‌هاي بالاي 35 نفر كارگر: متشكل است از دو نفر نماينده كارگران – دو نفر نماينده كارفرما و يك نفر نماينده سرپرستان ب) در كارگاه‌هاي كمتر از 35 نفر كارگر: متشكل است از  يك نفرنماينده كارگران – يك نفر نماينده كارفرما و يك نفر به انتخاب دو نفر ديگر كه در صورت عدم توافق نظر اداره كار محل لازم الاجرا مي باشد.   22-مدت عضويت در كميته و تصميمات كميته:  الف) مدت عضويت در كميته 2 سال است و انتخاب مجدد اعضا در كميته بلامانع است. ب) تصميمات با اكثريت آراء معتبر است مگر در زمينه اخراج كه مقررات ماده 27 قانون كار لازم الرعايه مي‌باشد. ج) تصميمات كميته نبايد مغاير با قانون كار و آئين نامه‌ها و مقررات مربوطه باشد. د) در صورت اعتراض به تصميمات كميته، موضوع قابل طرح در مراجع حل اختلاف مي‌باشد</vt:lpstr>
      <vt:lpstr>23-مزد:  عباتست از وجوه نقدي يا غير نقدي و يا مجموع آنها كه در مقابل انجام كار به كارگر پرداخت مي‌شود. چنانچه مزد با ساعات انجام كار مرتبط باشد مزد ساعتي و در صورتي كه بر اساس ميزان انجام كار و يا محصول توليد شده باشد كارمزد و چنانچه بر اساس محصول توليد شده و يا ميزان انجام كار در زمان معين باشد كار مزد ساعتي، ناميده مي‌شود.  24-حق السعي: كليه دريافتي هاي قانوني كه كارگر به اعتبار قرارداد كار اعم از مزد يا حقوق، كمك عائله‌مندي، هزينه‌هاي مسكن، خواربار، اياب و ذهاب، مزاياي غير نقدي، پاداش افزايش توليد، سود سالانه و نظاير آنها را دريافت مي‌نمايد را حق السعي مي‌نامند.</vt:lpstr>
      <vt:lpstr>25-مزد ثابت، مزد گروه، مزد پايه، مزد مبنا       الف- مزد ثابت عبارتست از مجموع مزد شغل و مزاياي ثابت پرداختي به تبع شغل      ب- دركارگاه‌هاي فاقد طرح طبقه بندي مشاغل، مزايايي كه برحسب ماهيت شغل يا محيط كار و براي ترميم مزد در ساعات عادي كار پرداخت مي‌گردد از قبيل مزاياي سختي كار – مزاياي سرپرستي – فوق العاده شغل و غيره مزد ثابت است.      ج- در كارگاه‌هاي داراي طرح طبقه بندي مشاغل مزد گروه و پايه را مزد مبنا گويند. نكته: مزاياي رفاهي و انگيزه‌اي از قبيل كمك هزينه مسكن، خوار و بار – كمك هزينه عائله مندي ، پاداش افزايش توليد و سود سالانه جزء مزد ثابت و مزد مبنا محسوب نمي‌شوند.</vt:lpstr>
      <vt:lpstr>26-شوراي عالي كار:  در وزارت كار و امور اجتماعي شوراي بنام شوراي عالي كار تشكيل مي‌گردد. تركيب شورا:  الف) وزير كار و امور اجتماعي بعنوان رئيس شورا ب) دو نفر از افراد بصير و مطلع در مسائل اجتماعي و اقتصادي به پيشنهاد كارفرما و تصويب هيأت وزيران كه يك نفر از آنان از اعضاي شوراي عالي صنايع انتخاب خواهد شد ج) سه نفر از نمايندگان كارفرمايان (يك نفر از بخش كشاورزي) به انتخاب كارفرمايان – د) سه نفر از نمايندگان كارگران يك نفر از بخش كشاورزي به انتخاب كانون عالي شوراهاي اسلامي كار - به استثناي وزير كار امور اجتماعي، بقيه اعضاء براي مدت 2 سال تعيين مي‌شوند و انتخاب مجدد آنها بلامانع است - هر يك از اعضا داراي يك رأي خواهند بود. شوراي عالي كار هر ماه يك بار تشكيل جلسه مي‌دهد. در صورت ضرورت جلسات فوق العاده به دعوت رئيس يا تقاضاي سه نفر از اعضاي تشكيل مي‌گردد. جلسات شورا با حضور 7 نفر از اعضاء رسميت مي‌يابد و تصميمات با اكثريت آراء معتبر است. </vt:lpstr>
      <vt:lpstr>27-وظيفه شوراي عالي كار:  شورا موظف است ميران حداقل كارگران را براي نقاط مختلف كشور و يا صنايع مختلف و همه ساله با توجه به معيارهاي زير تعيين نمايد. 1 – نرخ تورم اعلامي از سوي بانك مركزي 2 – بدون توجه به مشخصات جسمي و روحي كارگران و ويژگيهاي كار محول شده، حداقل مزد بايستي تأمين كننده زندگي يك خانواده كه مقدار متوسط آن توسط مراجع رسمي اعلام مي‌شود، باشد.  28-تكليف كارفرما به پرداخت حداقل مزد:  كارفرمايان موظفند در ازاي انجام كار در ساعت تعيين شده قانوني به هيچ كارگري كمتر از حداقل مزد تعيين شده جديد پرداخت ننمايند و در صورت تخلف، ضامن تأديه  مابه التفاوت مزد پرداخت شده و حداقل مزد جديد مي‌باشد. حداقل مزد منحصراً بايد به صورت نقدي پرداخت شود، پرداخت‌هاي غير نقدي به عنوان پرداخت مازاد بر حداقل تلقي مي‌گردد.</vt:lpstr>
      <vt:lpstr>    29-در چه مواردي كارفرما مجاز است از مزد كارگر برداشت نمايد؟  الف) مواردي كه صراحتاً قانون اجازه داده باشد. ب) هنگامي كه كارفرما به عنوان مساعده وجهي را به كارگر داده باشد. ج) اقساط وامهايي كه كارفرما، به كارگر داده  است طبق ضوابط مربوط د) چنانچه در اثر اشتباه محاسبه، مبلغي اضافه پرداخت شده باشد. ه‍) مال الاجاره خانه سازماني و) وجوهي كه پرداخت آن از طرف كارگر براي خريد اجناس ضروري از شركت تعاوني مصرف همان كارگاه تعهد شده باشد.  </vt:lpstr>
      <vt:lpstr>30-مأموريت:   به مواردي اطلاق مي‌شود كه كارگر براي انجام كار حداقل 50 كيلومتر از محل كارگاه اصلي دور شود و يا ناگزير باشد حداقل يك شب در محل مأموريت توقف نمايد. به كارگراني كه بموجب قرارداد يا موافقت بعدي به مأموريت‌هاي خارج از محل خدمت اعزام مي‌شوند فوق العاده مأموريت تعلق مي‌گيرد. فوق العاده مأموريت نبايد كمتر از مزد ثابت يا مزد مبناي روزانه كارگران باشد، همچنين كارفرما ملكف است وسيله يا هزينه رفت و برگشت آنها را تأمين نمايد.  31-ساعت كار:  - مدت زماني است كه كارگر نيرو يا وقت خود را به منظور انجام كار در اختيار كارفرما قرار مي‌دهد. - ساعت كارقانوني در هفته 44 ساعت مي‌باشد، كارفرما با توافق كارگران يا نماينده آنها مي‌تواند ساعات كار را در بعضي از روزهاي هفته كمتر از ميران مقرر و در ديگر روزها اضافه بر آن ميزان تعيين كند، شرط آنكه مجموع ساعت كار در هفته از 44 ساعت تجاوز نكند. - در كارهاي سخت و زيان آور ساعت كار در هفته 36 ساعت مي‌باشد.</vt:lpstr>
      <vt:lpstr>32-كارهاي سخت و زيان آور:  كارهايي است كه در آنها عوامل فيزيكي، شيميايي، مكانيكي، بيولوژيكي محيط كار غير استاندارد بوده كه در اثر اشتغال كارگر تنشي به مراتب بالاتر از ظرفيت‌هاي طبيعي، در وي ايجاد گردد كه نتيجة آن بيماري شغلي و عوارض ناشي از آن مي‌باشد.  33-انواع مشاغل سخت و زيان آور:  الف) كارهايي كه صفت سخت و زيان آوري با ماهيت شغل وابستگي دارد اما مي‌توان با بكارگيري تمهيدات بهداشتي، ايمني و تدابير فني مناسب توسط كارفرما سخت و زيان آوري آنها را حذف نمود. ب) كارهايي كه ماهيتاً سخت و زيان آور بوده و با بكارگيري تمهيدات بهداشتي و تدابير فني توسط كارفرما صفت سخت و زيان آوري آنها كاهش يافته ولي كما كان سخت و زيان آوري آنها حفظ مي‌گردد. </vt:lpstr>
      <vt:lpstr>34-مرجع تشخيص سخت و زيان آور بودن مشاغل:  تعيين سخت و زيان آور بودن مشاغل و تعيين نوع آن (الف يا ب) حسب درخواست كارگر، كارفرما، تشكلها، وزارت بهداشت، وزارت كار و امور اجتماعي و سازمان تأمين اجتماعي در هر كارگاه با بررسي سوابق، انجام بازديد و بررسي شرايط كار توسط كارشناسان بهداشت حرفه‌اي وزارت بهداشت حرفه‌اي وزارت بهداشت و باز رسان كار و با تأييد كميته‌هاي بدوي و تجديد نظر استاني انجام مي‌گردد.  35-تكليف كارفرمايان در خصوص كارهاي بند الف:  ايندسته از كارفرمايان مكلفند ظرف دوسال از تاريخ ابلاغ تصميم كميته يا شورا حسب مورد نسبت به ايمن سازي عوامل و شرايط محيط كار مطابق حد مجاز و استانداردهاي مشخص شده در قانون كار و آئين نامه‌هاي مصوب شوراي عالي حفاظت فني و ساير قوانين موضوعه اقدام و صفت سخت و زيان آوري مشاغل موضوع بند الف را حذف و نتيجه را كتباً به كميته‌ بدوي براي بررسي و تأييد گزارش نمايند. در صورت عدم انجام تكليف مقرر، هزينه‌هاي وارد  از كارفرماي مربوطه وصول خواهد شد.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LERNING ANY TIME ANY WHERE</vt:lpstr>
    </vt:vector>
  </TitlesOfParts>
  <Company>Sadra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کا</dc:title>
  <dc:creator>saljoughi</dc:creator>
  <cp:lastModifiedBy>Pishgaman</cp:lastModifiedBy>
  <cp:revision>63</cp:revision>
  <dcterms:created xsi:type="dcterms:W3CDTF">2007-12-15T06:33:53Z</dcterms:created>
  <dcterms:modified xsi:type="dcterms:W3CDTF">2020-03-11T22:46:06Z</dcterms:modified>
</cp:coreProperties>
</file>