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9" r:id="rId2"/>
  </p:sldMasterIdLst>
  <p:notesMasterIdLst>
    <p:notesMasterId r:id="rId115"/>
  </p:notesMasterIdLst>
  <p:sldIdLst>
    <p:sldId id="256" r:id="rId3"/>
    <p:sldId id="27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6" r:id="rId112"/>
    <p:sldId id="365" r:id="rId113"/>
    <p:sldId id="367" r:id="rId1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9" d="100"/>
          <a:sy n="39" d="100"/>
        </p:scale>
        <p:origin x="124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viewProps" Target="view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theme" Target="theme/theme1.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notesMaster" Target="notesMasters/notes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DC7AC9F-EF0D-4A95-8E77-009C085344D7}" type="datetimeFigureOut">
              <a:rPr lang="fa-IR" smtClean="0"/>
              <a:pPr/>
              <a:t>27/07/1441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FF0C775-795B-4DE0-8F56-024F4DB010B7}" type="slidenum">
              <a:rPr lang="fa-IR" smtClean="0"/>
              <a:pPr/>
              <a:t>‹#›</a:t>
            </a:fld>
            <a:endParaRPr lang="fa-IR"/>
          </a:p>
        </p:txBody>
      </p:sp>
    </p:spTree>
    <p:extLst>
      <p:ext uri="{BB962C8B-B14F-4D97-AF65-F5344CB8AC3E}">
        <p14:creationId xmlns:p14="http://schemas.microsoft.com/office/powerpoint/2010/main" val="352344478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5FF0C775-795B-4DE0-8F56-024F4DB010B7}" type="slidenum">
              <a:rPr lang="fa-IR" smtClean="0"/>
              <a:pPr/>
              <a:t>1</a:t>
            </a:fld>
            <a:endParaRPr lang="fa-IR"/>
          </a:p>
        </p:txBody>
      </p:sp>
    </p:spTree>
    <p:extLst>
      <p:ext uri="{BB962C8B-B14F-4D97-AF65-F5344CB8AC3E}">
        <p14:creationId xmlns:p14="http://schemas.microsoft.com/office/powerpoint/2010/main" val="1147555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F0C775-795B-4DE0-8F56-024F4DB010B7}" type="slidenum">
              <a:rPr lang="fa-IR" smtClean="0"/>
              <a:pPr/>
              <a:t>5</a:t>
            </a:fld>
            <a:endParaRPr lang="fa-IR"/>
          </a:p>
        </p:txBody>
      </p:sp>
    </p:spTree>
    <p:extLst>
      <p:ext uri="{BB962C8B-B14F-4D97-AF65-F5344CB8AC3E}">
        <p14:creationId xmlns:p14="http://schemas.microsoft.com/office/powerpoint/2010/main" val="3593833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5ABBB5E-E35B-4A2E-B9B6-3DEC253D5FB7}" type="datetime8">
              <a:rPr lang="fa-IR" smtClean="0"/>
              <a:pPr/>
              <a:t>21 مارس 20</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08B07A0-9421-4EDA-89BB-BB2FEC1D7CEC}" type="slidenum">
              <a:rPr lang="fa-IR" smtClean="0"/>
              <a:pPr/>
              <a:t>‹#›</a:t>
            </a:fld>
            <a:endParaRPr lang="fa-IR"/>
          </a:p>
        </p:txBody>
      </p:sp>
    </p:spTree>
  </p:cSld>
  <p:clrMapOvr>
    <a:masterClrMapping/>
  </p:clrMapOvr>
  <p:transition spd="slow">
    <p:dissolve/>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F9C9781-FDFF-44D1-8451-18618A749B22}" type="datetime8">
              <a:rPr lang="fa-IR" smtClean="0"/>
              <a:pPr/>
              <a:t>21 مارس 20</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08B07A0-9421-4EDA-89BB-BB2FEC1D7CEC}"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D8B725-5FD2-48A8-8C48-6FAE9B07A59D}"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8B07A0-9421-4EDA-89BB-BB2FEC1D7CEC}" type="slidenum">
              <a:rPr lang="fa-IR" smtClean="0"/>
              <a:pPr/>
              <a:t>‹#›</a:t>
            </a:fld>
            <a:endParaRPr lang="fa-IR"/>
          </a:p>
        </p:txBody>
      </p:sp>
    </p:spTree>
  </p:cSld>
  <p:clrMapOvr>
    <a:masterClrMapping/>
  </p:clrMapOvr>
  <p:transition spd="slow">
    <p:dissolve/>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4C2ADA-BF1A-42B3-B451-7891C4BDA530}"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8B07A0-9421-4EDA-89BB-BB2FEC1D7CEC}" type="slidenum">
              <a:rPr lang="fa-IR" smtClean="0"/>
              <a:pPr/>
              <a:t>‹#›</a:t>
            </a:fld>
            <a:endParaRPr lang="fa-IR"/>
          </a:p>
        </p:txBody>
      </p:sp>
    </p:spTree>
  </p:cSld>
  <p:clrMapOvr>
    <a:masterClrMapping/>
  </p:clrMapOvr>
  <p:transition spd="slow">
    <p:dissolve/>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91DA225-0000-4B9E-B322-EB3C3498041A}"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F631C17-AE7B-4EDC-8C46-BC29579B68C6}"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463AAC-16E9-4CFC-9805-04065AB42DD5}"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7FC8FD7-8396-4537-93E2-B23160D3B855}" type="datetime8">
              <a:rPr lang="fa-IR" smtClean="0"/>
              <a:pPr/>
              <a:t>21 مارس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62C5FD8-BD5F-4152-AF1F-FC431B13C036}" type="datetime8">
              <a:rPr lang="fa-IR" smtClean="0"/>
              <a:pPr/>
              <a:t>21 مارس 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05CE84A-DF8B-49B0-8F1D-26C10AB6156A}" type="datetime8">
              <a:rPr lang="fa-IR" smtClean="0"/>
              <a:pPr/>
              <a:t>21 مارس 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CEAB4-2387-492B-AAC2-C703F28E77D9}" type="datetime8">
              <a:rPr lang="fa-IR" smtClean="0"/>
              <a:pPr/>
              <a:t>21 مارس 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C4C8EF9-3D54-4DC1-B6B2-B6E9C5919A02}" type="datetime8">
              <a:rPr lang="fa-IR" smtClean="0"/>
              <a:pPr/>
              <a:t>21 مارس 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08B07A0-9421-4EDA-89BB-BB2FEC1D7CEC}" type="slidenum">
              <a:rPr lang="fa-IR" smtClean="0"/>
              <a:pPr/>
              <a:t>‹#›</a:t>
            </a:fld>
            <a:endParaRPr lang="fa-IR"/>
          </a:p>
        </p:txBody>
      </p:sp>
    </p:spTree>
  </p:cSld>
  <p:clrMapOvr>
    <a:masterClrMapping/>
  </p:clrMapOvr>
  <p:transition spd="slow">
    <p:dissolve/>
    <p:sndAc>
      <p:stSnd>
        <p:snd r:embed="rId1" name="chimes.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45C7C-D733-41EF-BB6B-8E1B31BA8A7E}" type="datetime8">
              <a:rPr lang="fa-IR" smtClean="0"/>
              <a:pPr/>
              <a:t>21 مارس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6FBA2-CDD4-475E-852A-A2D36D862E6C}" type="datetime8">
              <a:rPr lang="fa-IR" smtClean="0"/>
              <a:pPr/>
              <a:t>21 مارس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DD6CC1E-95CE-417E-A6DC-3F1B7D39A66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65066C-2BB7-4C99-8CEE-D0D471A20D0E}"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8B07A0-9421-4EDA-89BB-BB2FEC1D7CEC}" type="slidenum">
              <a:rPr lang="fa-IR" smtClean="0"/>
              <a:pPr/>
              <a:t>‹#›</a:t>
            </a:fld>
            <a:endParaRPr lang="fa-IR"/>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transition spd="slow">
    <p:dissolv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4F1329-495E-4BC7-A556-60C49395822F}" type="datetime8">
              <a:rPr lang="fa-IR" smtClean="0"/>
              <a:pPr/>
              <a:t>21 مارس 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08B07A0-9421-4EDA-89BB-BB2FEC1D7CEC}"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E2156F-A7CE-4181-9A92-D814A77427A9}" type="datetime8">
              <a:rPr lang="fa-IR" smtClean="0"/>
              <a:pPr/>
              <a:t>21 مارس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8B07A0-9421-4EDA-89BB-BB2FEC1D7CEC}" type="slidenum">
              <a:rPr lang="fa-IR" smtClean="0"/>
              <a:pPr/>
              <a:t>‹#›</a:t>
            </a:fld>
            <a:endParaRPr lang="fa-IR"/>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E83845-02DD-445E-9F11-1BD6632E9E12}" type="datetime8">
              <a:rPr lang="fa-IR" smtClean="0"/>
              <a:pPr/>
              <a:t>21 مارس 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08B07A0-9421-4EDA-89BB-BB2FEC1D7CE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D6ECEE7-D487-4775-87C6-FDE193CFAC83}" type="datetime8">
              <a:rPr lang="fa-IR" smtClean="0"/>
              <a:pPr/>
              <a:t>21 مارس 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08B07A0-9421-4EDA-89BB-BB2FEC1D7CEC}" type="slidenum">
              <a:rPr lang="fa-IR" smtClean="0"/>
              <a:pPr/>
              <a:t>‹#›</a:t>
            </a:fld>
            <a:endParaRPr lang="fa-IR"/>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B6DA8-425C-4C2A-88C8-581B217A8FA6}" type="datetime8">
              <a:rPr lang="fa-IR" smtClean="0"/>
              <a:pPr/>
              <a:t>21 مارس 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08B07A0-9421-4EDA-89BB-BB2FEC1D7CEC}" type="slidenum">
              <a:rPr lang="fa-IR" smtClean="0"/>
              <a:pPr/>
              <a:t>‹#›</a:t>
            </a:fld>
            <a:endParaRPr lang="fa-IR"/>
          </a:p>
        </p:txBody>
      </p:sp>
    </p:spTree>
  </p:cSld>
  <p:clrMapOvr>
    <a:masterClrMapping/>
  </p:clrMapOvr>
  <p:transition spd="slow">
    <p:dissolv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13E1BE1-AE80-4DD1-82C7-12E5BED6118A}" type="datetime8">
              <a:rPr lang="fa-IR" smtClean="0"/>
              <a:pPr/>
              <a:t>21 مارس 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08B07A0-9421-4EDA-89BB-BB2FEC1D7CE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8662F4-6AE0-4C9E-94F8-A76958EF6B00}" type="datetime8">
              <a:rPr lang="fa-IR" smtClean="0"/>
              <a:pPr/>
              <a:t>21 مارس 20</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8B07A0-9421-4EDA-89BB-BB2FEC1D7CE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97" r:id="rId1"/>
    <p:sldLayoutId id="2147483708"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transition spd="slow">
    <p:dissolve/>
    <p:sndAc>
      <p:stSnd>
        <p:snd r:embed="rId14" name="chimes.wav"/>
      </p:stSnd>
    </p:sndAc>
  </p:transition>
  <p:hf sldNum="0"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99468A-886A-4A41-B907-8846806790BE}" type="datetime8">
              <a:rPr lang="fa-IR" smtClean="0"/>
              <a:pPr/>
              <a:t>21 مارس 20</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D6CC1E-95CE-417E-A6DC-3F1B7D39A66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3" Type="http://schemas.openxmlformats.org/officeDocument/2006/relationships/image" Target="../media/image223.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224.png"/></Relationships>
</file>

<file path=ppt/slides/_rels/slide10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3" Type="http://schemas.openxmlformats.org/officeDocument/2006/relationships/image" Target="../media/image225.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27.png"/><Relationship Id="rId4" Type="http://schemas.openxmlformats.org/officeDocument/2006/relationships/image" Target="../media/image226.png"/></Relationships>
</file>

<file path=ppt/slides/_rels/slide103.xml.rels><?xml version="1.0" encoding="UTF-8" standalone="yes"?>
<Relationships xmlns="http://schemas.openxmlformats.org/package/2006/relationships"><Relationship Id="rId3" Type="http://schemas.openxmlformats.org/officeDocument/2006/relationships/image" Target="../media/image228.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30.png"/><Relationship Id="rId4" Type="http://schemas.openxmlformats.org/officeDocument/2006/relationships/image" Target="../media/image229.png"/></Relationships>
</file>

<file path=ppt/slides/_rels/slide10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3" Type="http://schemas.openxmlformats.org/officeDocument/2006/relationships/image" Target="../media/image231.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33.png"/><Relationship Id="rId5" Type="http://schemas.openxmlformats.org/officeDocument/2006/relationships/image" Target="../media/image232.png"/><Relationship Id="rId4" Type="http://schemas.openxmlformats.org/officeDocument/2006/relationships/image" Target="../media/image217.png"/></Relationships>
</file>

<file path=ppt/slides/_rels/slide106.xml.rels><?xml version="1.0" encoding="UTF-8" standalone="yes"?>
<Relationships xmlns="http://schemas.openxmlformats.org/package/2006/relationships"><Relationship Id="rId8" Type="http://schemas.openxmlformats.org/officeDocument/2006/relationships/image" Target="../media/image239.png"/><Relationship Id="rId3" Type="http://schemas.openxmlformats.org/officeDocument/2006/relationships/image" Target="../media/image234.png"/><Relationship Id="rId7" Type="http://schemas.openxmlformats.org/officeDocument/2006/relationships/image" Target="../media/image238.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37.png"/><Relationship Id="rId11" Type="http://schemas.openxmlformats.org/officeDocument/2006/relationships/image" Target="../media/image38.gif"/><Relationship Id="rId5" Type="http://schemas.openxmlformats.org/officeDocument/2006/relationships/image" Target="../media/image236.png"/><Relationship Id="rId10" Type="http://schemas.openxmlformats.org/officeDocument/2006/relationships/image" Target="../media/image241.png"/><Relationship Id="rId4" Type="http://schemas.openxmlformats.org/officeDocument/2006/relationships/image" Target="../media/image235.png"/><Relationship Id="rId9" Type="http://schemas.openxmlformats.org/officeDocument/2006/relationships/image" Target="../media/image240.png"/></Relationships>
</file>

<file path=ppt/slides/_rels/slide107.xml.rels><?xml version="1.0" encoding="UTF-8" standalone="yes"?>
<Relationships xmlns="http://schemas.openxmlformats.org/package/2006/relationships"><Relationship Id="rId3" Type="http://schemas.openxmlformats.org/officeDocument/2006/relationships/image" Target="../media/image242.png"/><Relationship Id="rId7" Type="http://schemas.openxmlformats.org/officeDocument/2006/relationships/image" Target="../media/image246.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45.png"/><Relationship Id="rId5" Type="http://schemas.openxmlformats.org/officeDocument/2006/relationships/image" Target="../media/image244.png"/><Relationship Id="rId4" Type="http://schemas.openxmlformats.org/officeDocument/2006/relationships/image" Target="../media/image243.png"/></Relationships>
</file>

<file path=ppt/slides/_rels/slide108.xml.rels><?xml version="1.0" encoding="UTF-8" standalone="yes"?>
<Relationships xmlns="http://schemas.openxmlformats.org/package/2006/relationships"><Relationship Id="rId3" Type="http://schemas.openxmlformats.org/officeDocument/2006/relationships/image" Target="../media/image247.gif"/><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5.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8.png"/><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32.png"/><Relationship Id="rId4" Type="http://schemas.openxmlformats.org/officeDocument/2006/relationships/image" Target="../media/image31.png"/></Relationships>
</file>

<file path=ppt/slides/_rels/slide2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34.png"/><Relationship Id="rId4" Type="http://schemas.openxmlformats.org/officeDocument/2006/relationships/image" Target="../media/image33.png"/></Relationships>
</file>

<file path=ppt/slides/_rels/slide2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38.gif"/><Relationship Id="rId5" Type="http://schemas.openxmlformats.org/officeDocument/2006/relationships/image" Target="../media/image37.png"/><Relationship Id="rId4" Type="http://schemas.openxmlformats.org/officeDocument/2006/relationships/image" Target="../media/image36.png"/></Relationships>
</file>

<file path=ppt/slides/_rels/slide2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s>
</file>

<file path=ppt/slides/_rels/slide29.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image" Target="../media/image48.wmf"/><Relationship Id="rId7" Type="http://schemas.openxmlformats.org/officeDocument/2006/relationships/image" Target="../media/image52.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 Id="rId9" Type="http://schemas.openxmlformats.org/officeDocument/2006/relationships/image" Target="../media/image54.png"/></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6.png"/><Relationship Id="rId7" Type="http://schemas.openxmlformats.org/officeDocument/2006/relationships/image" Target="../media/image60.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59.png"/><Relationship Id="rId5" Type="http://schemas.openxmlformats.org/officeDocument/2006/relationships/image" Target="../media/image58.png"/><Relationship Id="rId4" Type="http://schemas.openxmlformats.org/officeDocument/2006/relationships/image" Target="../media/image57.png"/></Relationships>
</file>

<file path=ppt/slides/_rels/slide3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63.png"/><Relationship Id="rId4" Type="http://schemas.openxmlformats.org/officeDocument/2006/relationships/image" Target="../media/image62.png"/></Relationships>
</file>

<file path=ppt/slides/_rels/slide34.xml.rels><?xml version="1.0" encoding="UTF-8" standalone="yes"?>
<Relationships xmlns="http://schemas.openxmlformats.org/package/2006/relationships"><Relationship Id="rId3" Type="http://schemas.openxmlformats.org/officeDocument/2006/relationships/image" Target="../media/image64.png"/><Relationship Id="rId7" Type="http://schemas.openxmlformats.org/officeDocument/2006/relationships/image" Target="../media/image38.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67.png"/><Relationship Id="rId5" Type="http://schemas.openxmlformats.org/officeDocument/2006/relationships/image" Target="../media/image66.png"/><Relationship Id="rId4" Type="http://schemas.openxmlformats.org/officeDocument/2006/relationships/image" Target="../media/image65.png"/></Relationships>
</file>

<file path=ppt/slides/_rels/slide35.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42.png"/></Relationships>
</file>

<file path=ppt/slides/_rels/slide36.xml.rels><?xml version="1.0" encoding="UTF-8" standalone="yes"?>
<Relationships xmlns="http://schemas.openxmlformats.org/package/2006/relationships"><Relationship Id="rId3" Type="http://schemas.openxmlformats.org/officeDocument/2006/relationships/image" Target="../media/image69.png"/><Relationship Id="rId7" Type="http://schemas.openxmlformats.org/officeDocument/2006/relationships/image" Target="../media/image73.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s>
</file>

<file path=ppt/slides/_rels/slide37.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75.png"/></Relationships>
</file>

<file path=ppt/slides/_rels/slide38.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78.png"/><Relationship Id="rId4" Type="http://schemas.openxmlformats.org/officeDocument/2006/relationships/image" Target="../media/image77.png"/></Relationships>
</file>

<file path=ppt/slides/_rels/slide39.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8" Type="http://schemas.openxmlformats.org/officeDocument/2006/relationships/image" Target="../media/image85.png"/><Relationship Id="rId3" Type="http://schemas.openxmlformats.org/officeDocument/2006/relationships/image" Target="../media/image80.png"/><Relationship Id="rId7" Type="http://schemas.openxmlformats.org/officeDocument/2006/relationships/image" Target="../media/image84.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83.png"/><Relationship Id="rId5" Type="http://schemas.openxmlformats.org/officeDocument/2006/relationships/image" Target="../media/image82.png"/><Relationship Id="rId4" Type="http://schemas.openxmlformats.org/officeDocument/2006/relationships/image" Target="../media/image81.png"/><Relationship Id="rId9" Type="http://schemas.openxmlformats.org/officeDocument/2006/relationships/image" Target="../media/image86.png"/></Relationships>
</file>

<file path=ppt/slides/_rels/slide41.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58.png"/><Relationship Id="rId4" Type="http://schemas.openxmlformats.org/officeDocument/2006/relationships/image" Target="../media/image88.png"/></Relationships>
</file>

<file path=ppt/slides/_rels/slide42.xml.rels><?xml version="1.0" encoding="UTF-8" standalone="yes"?>
<Relationships xmlns="http://schemas.openxmlformats.org/package/2006/relationships"><Relationship Id="rId3" Type="http://schemas.openxmlformats.org/officeDocument/2006/relationships/image" Target="../media/image83.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38.gif"/><Relationship Id="rId4" Type="http://schemas.openxmlformats.org/officeDocument/2006/relationships/image" Target="../media/image89.png"/></Relationships>
</file>

<file path=ppt/slides/_rels/slide43.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image" Target="../media/image86.png"/></Relationships>
</file>

<file path=ppt/slides/_rels/slide44.xml.rels><?xml version="1.0" encoding="UTF-8" standalone="yes"?>
<Relationships xmlns="http://schemas.openxmlformats.org/package/2006/relationships"><Relationship Id="rId3" Type="http://schemas.openxmlformats.org/officeDocument/2006/relationships/image" Target="../media/image84.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95.png"/><Relationship Id="rId5" Type="http://schemas.openxmlformats.org/officeDocument/2006/relationships/image" Target="../media/image94.png"/><Relationship Id="rId4" Type="http://schemas.openxmlformats.org/officeDocument/2006/relationships/image" Target="../media/image93.png"/></Relationships>
</file>

<file path=ppt/slides/_rels/slide45.xml.rels><?xml version="1.0" encoding="UTF-8" standalone="yes"?>
<Relationships xmlns="http://schemas.openxmlformats.org/package/2006/relationships"><Relationship Id="rId3" Type="http://schemas.openxmlformats.org/officeDocument/2006/relationships/image" Target="../media/image96.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85.png"/><Relationship Id="rId5" Type="http://schemas.openxmlformats.org/officeDocument/2006/relationships/image" Target="../media/image98.png"/><Relationship Id="rId4" Type="http://schemas.openxmlformats.org/officeDocument/2006/relationships/image" Target="../media/image97.png"/></Relationships>
</file>

<file path=ppt/slides/_rels/slide46.xml.rels><?xml version="1.0" encoding="UTF-8" standalone="yes"?>
<Relationships xmlns="http://schemas.openxmlformats.org/package/2006/relationships"><Relationship Id="rId8" Type="http://schemas.openxmlformats.org/officeDocument/2006/relationships/image" Target="../media/image38.gif"/><Relationship Id="rId3" Type="http://schemas.openxmlformats.org/officeDocument/2006/relationships/image" Target="../media/image99.png"/><Relationship Id="rId7" Type="http://schemas.openxmlformats.org/officeDocument/2006/relationships/image" Target="../media/image102.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82.png"/><Relationship Id="rId5" Type="http://schemas.openxmlformats.org/officeDocument/2006/relationships/image" Target="../media/image101.png"/><Relationship Id="rId4" Type="http://schemas.openxmlformats.org/officeDocument/2006/relationships/image" Target="../media/image100.png"/></Relationships>
</file>

<file path=ppt/slides/_rels/slide47.xml.rels><?xml version="1.0" encoding="UTF-8" standalone="yes"?>
<Relationships xmlns="http://schemas.openxmlformats.org/package/2006/relationships"><Relationship Id="rId3" Type="http://schemas.openxmlformats.org/officeDocument/2006/relationships/image" Target="../media/image103.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104.png"/></Relationships>
</file>

<file path=ppt/slides/_rels/slide48.xml.rels><?xml version="1.0" encoding="UTF-8" standalone="yes"?>
<Relationships xmlns="http://schemas.openxmlformats.org/package/2006/relationships"><Relationship Id="rId8" Type="http://schemas.openxmlformats.org/officeDocument/2006/relationships/image" Target="../media/image108.png"/><Relationship Id="rId3" Type="http://schemas.openxmlformats.org/officeDocument/2006/relationships/image" Target="../media/image103.png"/><Relationship Id="rId7" Type="http://schemas.openxmlformats.org/officeDocument/2006/relationships/image" Target="../media/image104.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07.png"/><Relationship Id="rId5" Type="http://schemas.openxmlformats.org/officeDocument/2006/relationships/image" Target="../media/image106.png"/><Relationship Id="rId4" Type="http://schemas.openxmlformats.org/officeDocument/2006/relationships/image" Target="../media/image105.png"/></Relationships>
</file>

<file path=ppt/slides/_rels/slide49.xml.rels><?xml version="1.0" encoding="UTF-8" standalone="yes"?>
<Relationships xmlns="http://schemas.openxmlformats.org/package/2006/relationships"><Relationship Id="rId3" Type="http://schemas.openxmlformats.org/officeDocument/2006/relationships/image" Target="../media/image109.png"/><Relationship Id="rId7" Type="http://schemas.openxmlformats.org/officeDocument/2006/relationships/image" Target="../media/image112.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11.png"/><Relationship Id="rId5" Type="http://schemas.openxmlformats.org/officeDocument/2006/relationships/image" Target="../media/image60.png"/><Relationship Id="rId4" Type="http://schemas.openxmlformats.org/officeDocument/2006/relationships/image" Target="../media/image110.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gif"/><Relationship Id="rId5" Type="http://schemas.openxmlformats.org/officeDocument/2006/relationships/image" Target="../media/image9.png"/><Relationship Id="rId4" Type="http://schemas.openxmlformats.org/officeDocument/2006/relationships/image" Target="../media/image8.png"/></Relationships>
</file>

<file path=ppt/slides/_rels/slide50.xml.rels><?xml version="1.0" encoding="UTF-8" standalone="yes"?>
<Relationships xmlns="http://schemas.openxmlformats.org/package/2006/relationships"><Relationship Id="rId3" Type="http://schemas.openxmlformats.org/officeDocument/2006/relationships/image" Target="../media/image109.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14.png"/><Relationship Id="rId5" Type="http://schemas.openxmlformats.org/officeDocument/2006/relationships/image" Target="../media/image110.png"/><Relationship Id="rId4" Type="http://schemas.openxmlformats.org/officeDocument/2006/relationships/image" Target="../media/image113.png"/></Relationships>
</file>

<file path=ppt/slides/_rels/slide51.xml.rels><?xml version="1.0" encoding="UTF-8" standalone="yes"?>
<Relationships xmlns="http://schemas.openxmlformats.org/package/2006/relationships"><Relationship Id="rId3" Type="http://schemas.openxmlformats.org/officeDocument/2006/relationships/image" Target="../media/image115.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17.png"/><Relationship Id="rId4" Type="http://schemas.openxmlformats.org/officeDocument/2006/relationships/image" Target="../media/image116.png"/></Relationships>
</file>

<file path=ppt/slides/_rels/slide52.xml.rels><?xml version="1.0" encoding="UTF-8" standalone="yes"?>
<Relationships xmlns="http://schemas.openxmlformats.org/package/2006/relationships"><Relationship Id="rId3" Type="http://schemas.openxmlformats.org/officeDocument/2006/relationships/image" Target="../media/image118.png"/><Relationship Id="rId7" Type="http://schemas.openxmlformats.org/officeDocument/2006/relationships/image" Target="../media/image58.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21.png"/><Relationship Id="rId5" Type="http://schemas.openxmlformats.org/officeDocument/2006/relationships/image" Target="../media/image120.png"/><Relationship Id="rId4" Type="http://schemas.openxmlformats.org/officeDocument/2006/relationships/image" Target="../media/image119.png"/></Relationships>
</file>

<file path=ppt/slides/_rels/slide53.xml.rels><?xml version="1.0" encoding="UTF-8" standalone="yes"?>
<Relationships xmlns="http://schemas.openxmlformats.org/package/2006/relationships"><Relationship Id="rId8" Type="http://schemas.openxmlformats.org/officeDocument/2006/relationships/image" Target="../media/image124.png"/><Relationship Id="rId3" Type="http://schemas.openxmlformats.org/officeDocument/2006/relationships/image" Target="../media/image58.png"/><Relationship Id="rId7" Type="http://schemas.openxmlformats.org/officeDocument/2006/relationships/image" Target="../media/image119.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23.png"/><Relationship Id="rId5" Type="http://schemas.openxmlformats.org/officeDocument/2006/relationships/image" Target="../media/image122.png"/><Relationship Id="rId4" Type="http://schemas.openxmlformats.org/officeDocument/2006/relationships/image" Target="../media/image111.png"/><Relationship Id="rId9" Type="http://schemas.openxmlformats.org/officeDocument/2006/relationships/image" Target="../media/image125.png"/></Relationships>
</file>

<file path=ppt/slides/_rels/slide54.xml.rels><?xml version="1.0" encoding="UTF-8" standalone="yes"?>
<Relationships xmlns="http://schemas.openxmlformats.org/package/2006/relationships"><Relationship Id="rId3" Type="http://schemas.openxmlformats.org/officeDocument/2006/relationships/image" Target="../media/image126.png"/><Relationship Id="rId7" Type="http://schemas.openxmlformats.org/officeDocument/2006/relationships/image" Target="../media/image38.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29.png"/><Relationship Id="rId5" Type="http://schemas.openxmlformats.org/officeDocument/2006/relationships/image" Target="../media/image128.png"/><Relationship Id="rId4" Type="http://schemas.openxmlformats.org/officeDocument/2006/relationships/image" Target="../media/image127.png"/></Relationships>
</file>

<file path=ppt/slides/_rels/slide55.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32.png"/><Relationship Id="rId4" Type="http://schemas.openxmlformats.org/officeDocument/2006/relationships/image" Target="../media/image131.png"/></Relationships>
</file>

<file path=ppt/slides/_rels/slide56.xml.rels><?xml version="1.0" encoding="UTF-8" standalone="yes"?>
<Relationships xmlns="http://schemas.openxmlformats.org/package/2006/relationships"><Relationship Id="rId3" Type="http://schemas.openxmlformats.org/officeDocument/2006/relationships/image" Target="../media/image133.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34.png"/><Relationship Id="rId4" Type="http://schemas.openxmlformats.org/officeDocument/2006/relationships/image" Target="../media/image123.png"/></Relationships>
</file>

<file path=ppt/slides/_rels/slide57.xml.rels><?xml version="1.0" encoding="UTF-8" standalone="yes"?>
<Relationships xmlns="http://schemas.openxmlformats.org/package/2006/relationships"><Relationship Id="rId3" Type="http://schemas.openxmlformats.org/officeDocument/2006/relationships/image" Target="../media/image125.png"/><Relationship Id="rId7" Type="http://schemas.openxmlformats.org/officeDocument/2006/relationships/image" Target="../media/image137.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36.png"/><Relationship Id="rId5" Type="http://schemas.openxmlformats.org/officeDocument/2006/relationships/image" Target="../media/image124.png"/><Relationship Id="rId4" Type="http://schemas.openxmlformats.org/officeDocument/2006/relationships/image" Target="../media/image135.png"/></Relationships>
</file>

<file path=ppt/slides/_rels/slide58.xml.rels><?xml version="1.0" encoding="UTF-8" standalone="yes"?>
<Relationships xmlns="http://schemas.openxmlformats.org/package/2006/relationships"><Relationship Id="rId3" Type="http://schemas.openxmlformats.org/officeDocument/2006/relationships/image" Target="../media/image138.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139.png"/></Relationships>
</file>

<file path=ppt/slides/_rels/slide59.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42.png"/><Relationship Id="rId4" Type="http://schemas.openxmlformats.org/officeDocument/2006/relationships/image" Target="../media/image141.png"/></Relationships>
</file>

<file path=ppt/slides/_rels/slide6.xml.rels><?xml version="1.0" encoding="UTF-8" standalone="yes"?>
<Relationships xmlns="http://schemas.openxmlformats.org/package/2006/relationships"><Relationship Id="rId3" Type="http://schemas.openxmlformats.org/officeDocument/2006/relationships/hyperlink" Target="Im:&#1580;&#1585;&#1740;&#1575;&#1606;" TargetMode="External"/><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image" Target="../media/image143.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38.gif"/><Relationship Id="rId5" Type="http://schemas.openxmlformats.org/officeDocument/2006/relationships/image" Target="../media/image145.png"/><Relationship Id="rId4" Type="http://schemas.openxmlformats.org/officeDocument/2006/relationships/image" Target="../media/image144.png"/></Relationships>
</file>

<file path=ppt/slides/_rels/slide62.xml.rels><?xml version="1.0" encoding="UTF-8" standalone="yes"?>
<Relationships xmlns="http://schemas.openxmlformats.org/package/2006/relationships"><Relationship Id="rId3" Type="http://schemas.openxmlformats.org/officeDocument/2006/relationships/image" Target="../media/image146.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49.png"/><Relationship Id="rId5" Type="http://schemas.openxmlformats.org/officeDocument/2006/relationships/image" Target="../media/image148.png"/><Relationship Id="rId4" Type="http://schemas.openxmlformats.org/officeDocument/2006/relationships/image" Target="../media/image147.png"/></Relationships>
</file>

<file path=ppt/slides/_rels/slide63.xml.rels><?xml version="1.0" encoding="UTF-8" standalone="yes"?>
<Relationships xmlns="http://schemas.openxmlformats.org/package/2006/relationships"><Relationship Id="rId3" Type="http://schemas.openxmlformats.org/officeDocument/2006/relationships/image" Target="../media/image147.png"/><Relationship Id="rId7" Type="http://schemas.openxmlformats.org/officeDocument/2006/relationships/image" Target="../media/image153.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52.png"/><Relationship Id="rId5" Type="http://schemas.openxmlformats.org/officeDocument/2006/relationships/image" Target="../media/image151.png"/><Relationship Id="rId4" Type="http://schemas.openxmlformats.org/officeDocument/2006/relationships/image" Target="../media/image150.png"/></Relationships>
</file>

<file path=ppt/slides/_rels/slide64.xml.rels><?xml version="1.0" encoding="UTF-8" standalone="yes"?>
<Relationships xmlns="http://schemas.openxmlformats.org/package/2006/relationships"><Relationship Id="rId3" Type="http://schemas.openxmlformats.org/officeDocument/2006/relationships/image" Target="../media/image154.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56.png"/><Relationship Id="rId4" Type="http://schemas.openxmlformats.org/officeDocument/2006/relationships/image" Target="../media/image155.png"/></Relationships>
</file>

<file path=ppt/slides/_rels/slide65.xml.rels><?xml version="1.0" encoding="UTF-8" standalone="yes"?>
<Relationships xmlns="http://schemas.openxmlformats.org/package/2006/relationships"><Relationship Id="rId3" Type="http://schemas.openxmlformats.org/officeDocument/2006/relationships/image" Target="../media/image157.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159.png"/><Relationship Id="rId4" Type="http://schemas.openxmlformats.org/officeDocument/2006/relationships/image" Target="../media/image158.png"/></Relationships>
</file>

<file path=ppt/slides/_rels/slide66.xml.rels><?xml version="1.0" encoding="UTF-8" standalone="yes"?>
<Relationships xmlns="http://schemas.openxmlformats.org/package/2006/relationships"><Relationship Id="rId3" Type="http://schemas.openxmlformats.org/officeDocument/2006/relationships/image" Target="../media/image160.png"/><Relationship Id="rId7" Type="http://schemas.openxmlformats.org/officeDocument/2006/relationships/image" Target="../media/image38.gif"/><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62.png"/><Relationship Id="rId5" Type="http://schemas.openxmlformats.org/officeDocument/2006/relationships/image" Target="../media/image161.png"/><Relationship Id="rId4" Type="http://schemas.openxmlformats.org/officeDocument/2006/relationships/image" Target="../media/image144.png"/></Relationships>
</file>

<file path=ppt/slides/_rels/slide67.xml.rels><?xml version="1.0" encoding="UTF-8" standalone="yes"?>
<Relationships xmlns="http://schemas.openxmlformats.org/package/2006/relationships"><Relationship Id="rId3" Type="http://schemas.openxmlformats.org/officeDocument/2006/relationships/image" Target="../media/image163.png"/><Relationship Id="rId7" Type="http://schemas.openxmlformats.org/officeDocument/2006/relationships/image" Target="../media/image167.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66.png"/><Relationship Id="rId5" Type="http://schemas.openxmlformats.org/officeDocument/2006/relationships/image" Target="../media/image165.png"/><Relationship Id="rId4" Type="http://schemas.openxmlformats.org/officeDocument/2006/relationships/image" Target="../media/image164.png"/></Relationships>
</file>

<file path=ppt/slides/_rels/slide68.xml.rels><?xml version="1.0" encoding="UTF-8" standalone="yes"?>
<Relationships xmlns="http://schemas.openxmlformats.org/package/2006/relationships"><Relationship Id="rId8" Type="http://schemas.openxmlformats.org/officeDocument/2006/relationships/image" Target="../media/image172.png"/><Relationship Id="rId3" Type="http://schemas.openxmlformats.org/officeDocument/2006/relationships/image" Target="../media/image168.png"/><Relationship Id="rId7" Type="http://schemas.openxmlformats.org/officeDocument/2006/relationships/image" Target="../media/image166.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71.png"/><Relationship Id="rId5" Type="http://schemas.openxmlformats.org/officeDocument/2006/relationships/image" Target="../media/image170.png"/><Relationship Id="rId4" Type="http://schemas.openxmlformats.org/officeDocument/2006/relationships/image" Target="../media/image169.png"/></Relationships>
</file>

<file path=ppt/slides/_rels/slide69.xml.rels><?xml version="1.0" encoding="UTF-8" standalone="yes"?>
<Relationships xmlns="http://schemas.openxmlformats.org/package/2006/relationships"><Relationship Id="rId3" Type="http://schemas.openxmlformats.org/officeDocument/2006/relationships/image" Target="../media/image173.png"/><Relationship Id="rId7" Type="http://schemas.openxmlformats.org/officeDocument/2006/relationships/image" Target="../media/image175.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72.png"/><Relationship Id="rId5" Type="http://schemas.openxmlformats.org/officeDocument/2006/relationships/image" Target="../media/image166.png"/><Relationship Id="rId4" Type="http://schemas.openxmlformats.org/officeDocument/2006/relationships/image" Target="../media/image174.png"/></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8" Type="http://schemas.openxmlformats.org/officeDocument/2006/relationships/image" Target="../media/image181.png"/><Relationship Id="rId3" Type="http://schemas.openxmlformats.org/officeDocument/2006/relationships/image" Target="../media/image176.png"/><Relationship Id="rId7" Type="http://schemas.openxmlformats.org/officeDocument/2006/relationships/image" Target="../media/image180.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79.png"/><Relationship Id="rId5" Type="http://schemas.openxmlformats.org/officeDocument/2006/relationships/image" Target="../media/image178.png"/><Relationship Id="rId4" Type="http://schemas.openxmlformats.org/officeDocument/2006/relationships/image" Target="../media/image177.png"/></Relationships>
</file>

<file path=ppt/slides/_rels/slide71.xml.rels><?xml version="1.0" encoding="UTF-8" standalone="yes"?>
<Relationships xmlns="http://schemas.openxmlformats.org/package/2006/relationships"><Relationship Id="rId3" Type="http://schemas.openxmlformats.org/officeDocument/2006/relationships/image" Target="../media/image182.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85.png"/><Relationship Id="rId5" Type="http://schemas.openxmlformats.org/officeDocument/2006/relationships/image" Target="../media/image184.png"/><Relationship Id="rId4" Type="http://schemas.openxmlformats.org/officeDocument/2006/relationships/image" Target="../media/image183.png"/></Relationships>
</file>

<file path=ppt/slides/_rels/slide72.xml.rels><?xml version="1.0" encoding="UTF-8" standalone="yes"?>
<Relationships xmlns="http://schemas.openxmlformats.org/package/2006/relationships"><Relationship Id="rId3" Type="http://schemas.openxmlformats.org/officeDocument/2006/relationships/image" Target="../media/image143.png"/><Relationship Id="rId7" Type="http://schemas.openxmlformats.org/officeDocument/2006/relationships/image" Target="../media/image189.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88.png"/><Relationship Id="rId5" Type="http://schemas.openxmlformats.org/officeDocument/2006/relationships/image" Target="../media/image187.png"/><Relationship Id="rId4" Type="http://schemas.openxmlformats.org/officeDocument/2006/relationships/image" Target="../media/image186.png"/></Relationships>
</file>

<file path=ppt/slides/_rels/slide73.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191.png"/></Relationships>
</file>

<file path=ppt/slides/_rels/slide74.xml.rels><?xml version="1.0" encoding="UTF-8" standalone="yes"?>
<Relationships xmlns="http://schemas.openxmlformats.org/package/2006/relationships"><Relationship Id="rId3" Type="http://schemas.openxmlformats.org/officeDocument/2006/relationships/image" Target="../media/image192.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95.png"/><Relationship Id="rId5" Type="http://schemas.openxmlformats.org/officeDocument/2006/relationships/image" Target="../media/image194.png"/><Relationship Id="rId4" Type="http://schemas.openxmlformats.org/officeDocument/2006/relationships/image" Target="../media/image193.png"/></Relationships>
</file>

<file path=ppt/slides/_rels/slide7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8" Type="http://schemas.openxmlformats.org/officeDocument/2006/relationships/image" Target="../media/image185.png"/><Relationship Id="rId3" Type="http://schemas.openxmlformats.org/officeDocument/2006/relationships/image" Target="../media/image196.png"/><Relationship Id="rId7" Type="http://schemas.openxmlformats.org/officeDocument/2006/relationships/image" Target="../media/image184.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99.png"/><Relationship Id="rId5" Type="http://schemas.openxmlformats.org/officeDocument/2006/relationships/image" Target="../media/image198.png"/><Relationship Id="rId4" Type="http://schemas.openxmlformats.org/officeDocument/2006/relationships/image" Target="../media/image197.png"/><Relationship Id="rId9" Type="http://schemas.openxmlformats.org/officeDocument/2006/relationships/image" Target="../media/image38.gif"/></Relationships>
</file>

<file path=ppt/slides/_rels/slide77.xml.rels><?xml version="1.0" encoding="UTF-8" standalone="yes"?>
<Relationships xmlns="http://schemas.openxmlformats.org/package/2006/relationships"><Relationship Id="rId3" Type="http://schemas.openxmlformats.org/officeDocument/2006/relationships/image" Target="../media/image193.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194.png"/><Relationship Id="rId5" Type="http://schemas.openxmlformats.org/officeDocument/2006/relationships/image" Target="../media/image195.png"/><Relationship Id="rId4" Type="http://schemas.openxmlformats.org/officeDocument/2006/relationships/image" Target="../media/image192.png"/></Relationships>
</file>

<file path=ppt/slides/_rels/slide78.xml.rels><?xml version="1.0" encoding="UTF-8" standalone="yes"?>
<Relationships xmlns="http://schemas.openxmlformats.org/package/2006/relationships"><Relationship Id="rId3" Type="http://schemas.openxmlformats.org/officeDocument/2006/relationships/image" Target="../media/image200.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02.png"/><Relationship Id="rId5" Type="http://schemas.openxmlformats.org/officeDocument/2006/relationships/image" Target="../media/image201.png"/><Relationship Id="rId4" Type="http://schemas.openxmlformats.org/officeDocument/2006/relationships/image" Target="../media/image191.png"/></Relationships>
</file>

<file path=ppt/slides/_rels/slide79.xml.rels><?xml version="1.0" encoding="UTF-8" standalone="yes"?>
<Relationships xmlns="http://schemas.openxmlformats.org/package/2006/relationships"><Relationship Id="rId3" Type="http://schemas.openxmlformats.org/officeDocument/2006/relationships/image" Target="../media/image203.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38.gif"/><Relationship Id="rId5" Type="http://schemas.openxmlformats.org/officeDocument/2006/relationships/image" Target="../media/image205.png"/><Relationship Id="rId4" Type="http://schemas.openxmlformats.org/officeDocument/2006/relationships/image" Target="../media/image204.png"/></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image" Target="../media/image192.png"/><Relationship Id="rId7" Type="http://schemas.openxmlformats.org/officeDocument/2006/relationships/image" Target="../media/image209.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08.png"/><Relationship Id="rId5" Type="http://schemas.openxmlformats.org/officeDocument/2006/relationships/image" Target="../media/image207.png"/><Relationship Id="rId4" Type="http://schemas.openxmlformats.org/officeDocument/2006/relationships/image" Target="../media/image206.png"/></Relationships>
</file>

<file path=ppt/slides/_rels/slide82.xml.rels><?xml version="1.0" encoding="UTF-8" standalone="yes"?>
<Relationships xmlns="http://schemas.openxmlformats.org/package/2006/relationships"><Relationship Id="rId3" Type="http://schemas.openxmlformats.org/officeDocument/2006/relationships/image" Target="../media/image207.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09.png"/><Relationship Id="rId5" Type="http://schemas.openxmlformats.org/officeDocument/2006/relationships/image" Target="../media/image192.png"/><Relationship Id="rId4" Type="http://schemas.openxmlformats.org/officeDocument/2006/relationships/image" Target="../media/image206.png"/></Relationships>
</file>

<file path=ppt/slides/_rels/slide83.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211.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212.png"/></Relationships>
</file>

<file path=ppt/slides/_rels/slide85.xml.rels><?xml version="1.0" encoding="UTF-8" standalone="yes"?>
<Relationships xmlns="http://schemas.openxmlformats.org/package/2006/relationships"><Relationship Id="rId3" Type="http://schemas.openxmlformats.org/officeDocument/2006/relationships/image" Target="../media/image213.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15.png"/><Relationship Id="rId4" Type="http://schemas.openxmlformats.org/officeDocument/2006/relationships/image" Target="../media/image214.png"/></Relationships>
</file>

<file path=ppt/slides/_rels/slide8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216.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217.png"/></Relationships>
</file>

<file path=ppt/slides/_rels/slide8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216.pn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image" Target="../media/image217.png"/></Relationships>
</file>

<file path=ppt/slides/_rels/slide91.xml.rels><?xml version="1.0" encoding="UTF-8" standalone="yes"?>
<Relationships xmlns="http://schemas.openxmlformats.org/package/2006/relationships"><Relationship Id="rId3" Type="http://schemas.openxmlformats.org/officeDocument/2006/relationships/image" Target="../media/image217.png"/><Relationship Id="rId2" Type="http://schemas.openxmlformats.org/officeDocument/2006/relationships/audio" Target="../media/audio1.wav"/><Relationship Id="rId1" Type="http://schemas.openxmlformats.org/officeDocument/2006/relationships/slideLayout" Target="../slideLayouts/slideLayout3.xml"/><Relationship Id="rId5" Type="http://schemas.openxmlformats.org/officeDocument/2006/relationships/image" Target="../media/image219.png"/><Relationship Id="rId4" Type="http://schemas.openxmlformats.org/officeDocument/2006/relationships/image" Target="../media/image218.png"/></Relationships>
</file>

<file path=ppt/slides/_rels/slide92.xml.rels><?xml version="1.0" encoding="UTF-8" standalone="yes"?>
<Relationships xmlns="http://schemas.openxmlformats.org/package/2006/relationships"><Relationship Id="rId3" Type="http://schemas.openxmlformats.org/officeDocument/2006/relationships/image" Target="../media/image220.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8" Type="http://schemas.openxmlformats.org/officeDocument/2006/relationships/image" Target="../media/image222.png"/><Relationship Id="rId3" Type="http://schemas.openxmlformats.org/officeDocument/2006/relationships/image" Target="../media/image52.png"/><Relationship Id="rId7" Type="http://schemas.openxmlformats.org/officeDocument/2006/relationships/image" Target="../media/image221.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17.png"/><Relationship Id="rId5" Type="http://schemas.openxmlformats.org/officeDocument/2006/relationships/image" Target="../media/image218.png"/><Relationship Id="rId4" Type="http://schemas.openxmlformats.org/officeDocument/2006/relationships/image" Target="../media/image51.png"/></Relationships>
</file>

<file path=ppt/slides/_rels/slide9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image" Target="../media/image220.png"/><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3" Type="http://schemas.openxmlformats.org/officeDocument/2006/relationships/image" Target="../media/image52.png"/><Relationship Id="rId7" Type="http://schemas.openxmlformats.org/officeDocument/2006/relationships/image" Target="../media/image221.png"/><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image" Target="../media/image218.png"/><Relationship Id="rId5" Type="http://schemas.openxmlformats.org/officeDocument/2006/relationships/image" Target="../media/image217.png"/><Relationship Id="rId4" Type="http://schemas.openxmlformats.org/officeDocument/2006/relationships/image" Target="../media/image51.png"/></Relationships>
</file>

<file path=ppt/slides/_rels/slide9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بسم الله الرحمن الرحیم</a:t>
            </a:r>
            <a:endParaRPr lang="fa-IR" dirty="0"/>
          </a:p>
        </p:txBody>
      </p:sp>
      <p:sp>
        <p:nvSpPr>
          <p:cNvPr id="3" name="Subtitle 2"/>
          <p:cNvSpPr>
            <a:spLocks noGrp="1"/>
          </p:cNvSpPr>
          <p:nvPr>
            <p:ph type="subTitle" idx="1"/>
          </p:nvPr>
        </p:nvSpPr>
        <p:spPr/>
        <p:txBody>
          <a:bodyPr/>
          <a:lstStyle/>
          <a:p>
            <a:r>
              <a:rPr lang="fa-IR" dirty="0" smtClean="0"/>
              <a:t>الکترونیک عمومی</a:t>
            </a:r>
          </a:p>
          <a:p>
            <a:endParaRPr lang="en-US" dirty="0" smtClean="0"/>
          </a:p>
          <a:p>
            <a:endParaRPr lang="fa-IR" dirty="0"/>
          </a:p>
        </p:txBody>
      </p:sp>
      <p:sp>
        <p:nvSpPr>
          <p:cNvPr id="4" name="Footer Placeholder 3"/>
          <p:cNvSpPr>
            <a:spLocks noGrp="1"/>
          </p:cNvSpPr>
          <p:nvPr>
            <p:ph type="ftr" sz="quarter" idx="11"/>
          </p:nvPr>
        </p:nvSpPr>
        <p:spPr/>
        <p:txBody>
          <a:bodyPr/>
          <a:lstStyle/>
          <a:p>
            <a:endParaRPr lang="fa-I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48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Tree>
  </p:cSld>
  <p:clrMapOvr>
    <a:masterClrMapping/>
  </p:clrMapOvr>
  <p:transition spd="slow">
    <p:dissolve/>
    <p:sndAc>
      <p:stSnd>
        <p:snd r:embed="rId3"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جریان نمایی</a:t>
            </a:r>
            <a:endParaRPr lang="fa-IR" dirty="0"/>
          </a:p>
        </p:txBody>
      </p:sp>
      <p:sp>
        <p:nvSpPr>
          <p:cNvPr id="3" name="Title 2"/>
          <p:cNvSpPr>
            <a:spLocks noGrp="1"/>
          </p:cNvSpPr>
          <p:nvPr>
            <p:ph type="title"/>
          </p:nvPr>
        </p:nvSpPr>
        <p:spPr/>
        <p:txBody>
          <a:bodyPr/>
          <a:lstStyle/>
          <a:p>
            <a:r>
              <a:rPr lang="fa-IR" dirty="0" smtClean="0"/>
              <a:t>نمودار</a:t>
            </a:r>
            <a:endParaRPr lang="fa-IR" dirty="0"/>
          </a:p>
        </p:txBody>
      </p:sp>
      <p:sp>
        <p:nvSpPr>
          <p:cNvPr id="4" name="Down Arrow 3"/>
          <p:cNvSpPr/>
          <p:nvPr/>
        </p:nvSpPr>
        <p:spPr>
          <a:xfrm>
            <a:off x="1857356" y="2571744"/>
            <a:ext cx="214314" cy="2857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285852" y="4643446"/>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27" name="Picture 3" descr="C:\Documents and Settings\m.r.dviros\My Documents\دد\untitled.bmp"/>
          <p:cNvPicPr>
            <a:picLocks noChangeAspect="1" noChangeArrowheads="1"/>
          </p:cNvPicPr>
          <p:nvPr/>
        </p:nvPicPr>
        <p:blipFill>
          <a:blip r:embed="rId3"/>
          <a:srcRect/>
          <a:stretch>
            <a:fillRect/>
          </a:stretch>
        </p:blipFill>
        <p:spPr bwMode="auto">
          <a:xfrm>
            <a:off x="2071670" y="2928934"/>
            <a:ext cx="3642006" cy="1857389"/>
          </a:xfrm>
          <a:prstGeom prst="rect">
            <a:avLst/>
          </a:prstGeom>
          <a:noFill/>
        </p:spPr>
      </p:pic>
      <p:sp>
        <p:nvSpPr>
          <p:cNvPr id="6" name="Footer Placeholder 5"/>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نکته:</a:t>
            </a:r>
            <a:r>
              <a:rPr lang="fa-IR" dirty="0" smtClean="0"/>
              <a:t>در بایاس مستقیم                       یعنی دیود روشن است و جریان از ان عبور می کند</a:t>
            </a:r>
          </a:p>
          <a:p>
            <a:endParaRPr lang="fa-IR" dirty="0" smtClean="0">
              <a:solidFill>
                <a:srgbClr val="FF0000"/>
              </a:solidFill>
            </a:endParaRPr>
          </a:p>
          <a:p>
            <a:r>
              <a:rPr lang="fa-IR" dirty="0" smtClean="0">
                <a:solidFill>
                  <a:srgbClr val="FF0000"/>
                </a:solidFill>
              </a:rPr>
              <a:t>نکته2:</a:t>
            </a:r>
            <a:r>
              <a:rPr lang="fa-IR" dirty="0" smtClean="0"/>
              <a:t>دیود در بایاس مخالف (معکوس)                       یعنی دیود خاموش است وجریان از ان عبور نمی کند                       </a:t>
            </a:r>
            <a:endParaRPr lang="fa-IR" dirty="0">
              <a:solidFill>
                <a:srgbClr val="FF0000"/>
              </a:solidFill>
            </a:endParaRPr>
          </a:p>
        </p:txBody>
      </p:sp>
      <p:sp>
        <p:nvSpPr>
          <p:cNvPr id="3" name="Title 2"/>
          <p:cNvSpPr>
            <a:spLocks noGrp="1"/>
          </p:cNvSpPr>
          <p:nvPr>
            <p:ph type="title"/>
          </p:nvPr>
        </p:nvSpPr>
        <p:spPr/>
        <p:txBody>
          <a:bodyPr/>
          <a:lstStyle/>
          <a:p>
            <a:r>
              <a:rPr lang="fa-IR" dirty="0" smtClean="0"/>
              <a:t>نکته</a:t>
            </a:r>
            <a:endParaRPr lang="fa-IR" dirty="0"/>
          </a:p>
        </p:txBody>
      </p:sp>
      <p:sp>
        <p:nvSpPr>
          <p:cNvPr id="1228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288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14744" y="1571612"/>
            <a:ext cx="2085975" cy="447675"/>
          </a:xfrm>
          <a:prstGeom prst="rect">
            <a:avLst/>
          </a:prstGeom>
          <a:noFill/>
        </p:spPr>
      </p:pic>
      <p:sp>
        <p:nvSpPr>
          <p:cNvPr id="1228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288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714480" y="2928934"/>
            <a:ext cx="2162175" cy="447675"/>
          </a:xfrm>
          <a:prstGeom prst="rect">
            <a:avLst/>
          </a:prstGeom>
          <a:noFill/>
        </p:spPr>
      </p:pic>
      <p:sp>
        <p:nvSpPr>
          <p:cNvPr id="122885" name="Rectangle 5"/>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ircle/>
    <p:sndAc>
      <p:stSnd>
        <p:snd r:embed="rId2" name="chimes.wav"/>
      </p:stSnd>
    </p:sndAc>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rgbClr val="FFC000"/>
                </a:solidFill>
              </a:rPr>
              <a:t>انواع دیود:</a:t>
            </a:r>
            <a:r>
              <a:rPr lang="fa-IR" dirty="0" smtClean="0"/>
              <a:t>1-دیود اتصال نقطه ای2-دیود زنر3-دیود نور دهنده4-دیود خازنی(واراکتور)5-فتودیود</a:t>
            </a:r>
          </a:p>
          <a:p>
            <a:r>
              <a:rPr lang="fa-IR" dirty="0" smtClean="0">
                <a:solidFill>
                  <a:srgbClr val="FFC000"/>
                </a:solidFill>
              </a:rPr>
              <a:t>1-دیوداتصال نقطه ای:</a:t>
            </a:r>
            <a:r>
              <a:rPr lang="fa-IR" dirty="0" smtClean="0"/>
              <a:t>دیود های معمولی در بایاس معکوس ایجاد ظرفیت خازنی پیکو فاراد می کنند اگر بخواهیم درفرکانس های بالا از این دیودبکار ببریم چون در فرکانس بالا مقاومت کم می شود برای جلو گیری از این کار از این دیود استفاده می کنیم</a:t>
            </a:r>
          </a:p>
          <a:p>
            <a:r>
              <a:rPr lang="fa-IR" dirty="0" smtClean="0">
                <a:solidFill>
                  <a:srgbClr val="FFC000"/>
                </a:solidFill>
              </a:rPr>
              <a:t>2-دیودزنر:</a:t>
            </a:r>
            <a:r>
              <a:rPr lang="fa-IR" dirty="0" smtClean="0"/>
              <a:t>یک دیود معمولی است که از دو نیم هادی </a:t>
            </a:r>
            <a:r>
              <a:rPr lang="en-US" dirty="0" smtClean="0"/>
              <a:t>N</a:t>
            </a:r>
            <a:r>
              <a:rPr lang="fa-IR" dirty="0" smtClean="0"/>
              <a:t>و</a:t>
            </a:r>
            <a:r>
              <a:rPr lang="en-US" dirty="0" smtClean="0"/>
              <a:t>P</a:t>
            </a:r>
            <a:r>
              <a:rPr lang="fa-IR" dirty="0" smtClean="0"/>
              <a:t>ساخته می شود اگر در بایاس معکوس اتصال دهیم وولتاﮋ معکوس را زیاد کنیم در یک ولتاﮋخاص دیود در بایاس معکوس نیز شروع به هدایت می کند و ولتاﮋ زنری ولتاﮋی است که دیود زنر به ازای ان در بایاس معکوس هادی می شود</a:t>
            </a:r>
            <a:endParaRPr lang="fa-IR" dirty="0">
              <a:solidFill>
                <a:srgbClr val="FFC000"/>
              </a:solidFill>
            </a:endParaRPr>
          </a:p>
        </p:txBody>
      </p:sp>
      <p:sp>
        <p:nvSpPr>
          <p:cNvPr id="3" name="Title 2"/>
          <p:cNvSpPr>
            <a:spLocks noGrp="1"/>
          </p:cNvSpPr>
          <p:nvPr>
            <p:ph type="title"/>
          </p:nvPr>
        </p:nvSpPr>
        <p:spPr/>
        <p:txBody>
          <a:bodyPr/>
          <a:lstStyle/>
          <a:p>
            <a:pPr algn="ctr"/>
            <a:r>
              <a:rPr lang="fa-IR" dirty="0" smtClean="0"/>
              <a:t>جلسه یازدهم                  انواع </a:t>
            </a:r>
            <a:r>
              <a:rPr lang="fa-IR" dirty="0" smtClean="0"/>
              <a:t>دیود</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r"/>
    <p:sndAc>
      <p:stSnd>
        <p:snd r:embed="rId2" name="chimes.wav"/>
      </p:stSnd>
    </p:sndAc>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a:t>
            </a:r>
            <a:endParaRPr lang="fa-IR" dirty="0"/>
          </a:p>
        </p:txBody>
      </p:sp>
      <p:sp>
        <p:nvSpPr>
          <p:cNvPr id="3" name="Title 2"/>
          <p:cNvSpPr>
            <a:spLocks noGrp="1"/>
          </p:cNvSpPr>
          <p:nvPr>
            <p:ph type="title"/>
          </p:nvPr>
        </p:nvSpPr>
        <p:spPr/>
        <p:txBody>
          <a:bodyPr/>
          <a:lstStyle/>
          <a:p>
            <a:r>
              <a:rPr lang="fa-IR" dirty="0" smtClean="0"/>
              <a:t>نمودار دیود زنری</a:t>
            </a:r>
            <a:endParaRPr lang="fa-IR" dirty="0"/>
          </a:p>
        </p:txBody>
      </p:sp>
      <p:cxnSp>
        <p:nvCxnSpPr>
          <p:cNvPr id="5" name="Straight Connector 4"/>
          <p:cNvCxnSpPr/>
          <p:nvPr/>
        </p:nvCxnSpPr>
        <p:spPr>
          <a:xfrm rot="5400000">
            <a:off x="2678893" y="3750471"/>
            <a:ext cx="2928958"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7" name="Straight Connector 6"/>
          <p:cNvCxnSpPr/>
          <p:nvPr/>
        </p:nvCxnSpPr>
        <p:spPr>
          <a:xfrm flipV="1">
            <a:off x="1928794" y="3571876"/>
            <a:ext cx="4357718" cy="71438"/>
          </a:xfrm>
          <a:prstGeom prst="line">
            <a:avLst/>
          </a:prstGeom>
        </p:spPr>
        <p:style>
          <a:lnRef idx="2">
            <a:schemeClr val="accent6"/>
          </a:lnRef>
          <a:fillRef idx="0">
            <a:schemeClr val="accent6"/>
          </a:fillRef>
          <a:effectRef idx="1">
            <a:schemeClr val="accent6"/>
          </a:effectRef>
          <a:fontRef idx="minor">
            <a:schemeClr val="tx1"/>
          </a:fontRef>
        </p:style>
      </p:cxnSp>
      <p:sp>
        <p:nvSpPr>
          <p:cNvPr id="8" name="Freeform 7"/>
          <p:cNvSpPr/>
          <p:nvPr/>
        </p:nvSpPr>
        <p:spPr>
          <a:xfrm>
            <a:off x="4186238" y="2543175"/>
            <a:ext cx="1076325" cy="1085850"/>
          </a:xfrm>
          <a:custGeom>
            <a:avLst/>
            <a:gdLst>
              <a:gd name="connsiteX0" fmla="*/ 0 w 1076325"/>
              <a:gd name="connsiteY0" fmla="*/ 1028700 h 1085850"/>
              <a:gd name="connsiteX1" fmla="*/ 900112 w 1076325"/>
              <a:gd name="connsiteY1" fmla="*/ 914400 h 1085850"/>
              <a:gd name="connsiteX2" fmla="*/ 1057275 w 1076325"/>
              <a:gd name="connsiteY2" fmla="*/ 0 h 1085850"/>
              <a:gd name="connsiteX3" fmla="*/ 1057275 w 1076325"/>
              <a:gd name="connsiteY3" fmla="*/ 0 h 1085850"/>
            </a:gdLst>
            <a:ahLst/>
            <a:cxnLst>
              <a:cxn ang="0">
                <a:pos x="connsiteX0" y="connsiteY0"/>
              </a:cxn>
              <a:cxn ang="0">
                <a:pos x="connsiteX1" y="connsiteY1"/>
              </a:cxn>
              <a:cxn ang="0">
                <a:pos x="connsiteX2" y="connsiteY2"/>
              </a:cxn>
              <a:cxn ang="0">
                <a:pos x="connsiteX3" y="connsiteY3"/>
              </a:cxn>
            </a:cxnLst>
            <a:rect l="l" t="t" r="r" b="b"/>
            <a:pathLst>
              <a:path w="1076325" h="1085850">
                <a:moveTo>
                  <a:pt x="0" y="1028700"/>
                </a:moveTo>
                <a:cubicBezTo>
                  <a:pt x="361950" y="1057275"/>
                  <a:pt x="723900" y="1085850"/>
                  <a:pt x="900112" y="914400"/>
                </a:cubicBezTo>
                <a:cubicBezTo>
                  <a:pt x="1076325" y="742950"/>
                  <a:pt x="1057275" y="0"/>
                  <a:pt x="1057275" y="0"/>
                </a:cubicBezTo>
                <a:lnTo>
                  <a:pt x="1057275" y="0"/>
                </a:lnTo>
              </a:path>
            </a:pathLst>
          </a:cu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0" name="Freeform 9"/>
          <p:cNvSpPr/>
          <p:nvPr/>
        </p:nvSpPr>
        <p:spPr>
          <a:xfrm>
            <a:off x="3128963" y="3562350"/>
            <a:ext cx="942975" cy="1066800"/>
          </a:xfrm>
          <a:custGeom>
            <a:avLst/>
            <a:gdLst>
              <a:gd name="connsiteX0" fmla="*/ 942975 w 942975"/>
              <a:gd name="connsiteY0" fmla="*/ 152400 h 1066800"/>
              <a:gd name="connsiteX1" fmla="*/ 171450 w 942975"/>
              <a:gd name="connsiteY1" fmla="*/ 152400 h 1066800"/>
              <a:gd name="connsiteX2" fmla="*/ 0 w 942975"/>
              <a:gd name="connsiteY2" fmla="*/ 1066800 h 1066800"/>
            </a:gdLst>
            <a:ahLst/>
            <a:cxnLst>
              <a:cxn ang="0">
                <a:pos x="connsiteX0" y="connsiteY0"/>
              </a:cxn>
              <a:cxn ang="0">
                <a:pos x="connsiteX1" y="connsiteY1"/>
              </a:cxn>
              <a:cxn ang="0">
                <a:pos x="connsiteX2" y="connsiteY2"/>
              </a:cxn>
            </a:cxnLst>
            <a:rect l="l" t="t" r="r" b="b"/>
            <a:pathLst>
              <a:path w="942975" h="1066800">
                <a:moveTo>
                  <a:pt x="942975" y="152400"/>
                </a:moveTo>
                <a:cubicBezTo>
                  <a:pt x="635794" y="76200"/>
                  <a:pt x="328613" y="0"/>
                  <a:pt x="171450" y="152400"/>
                </a:cubicBezTo>
                <a:cubicBezTo>
                  <a:pt x="14288" y="304800"/>
                  <a:pt x="7144" y="685800"/>
                  <a:pt x="0" y="1066800"/>
                </a:cubicBezTo>
              </a:path>
            </a:pathLst>
          </a:cu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sp>
        <p:nvSpPr>
          <p:cNvPr id="129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9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643438" y="2071678"/>
            <a:ext cx="1390650" cy="485775"/>
          </a:xfrm>
          <a:prstGeom prst="rect">
            <a:avLst/>
          </a:prstGeom>
          <a:noFill/>
        </p:spPr>
      </p:pic>
      <p:sp>
        <p:nvSpPr>
          <p:cNvPr id="129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9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14546" y="4714884"/>
            <a:ext cx="1504950" cy="485775"/>
          </a:xfrm>
          <a:prstGeom prst="rect">
            <a:avLst/>
          </a:prstGeom>
          <a:noFill/>
        </p:spPr>
      </p:pic>
      <p:sp>
        <p:nvSpPr>
          <p:cNvPr id="15" name="Down Arrow 14"/>
          <p:cNvSpPr/>
          <p:nvPr/>
        </p:nvSpPr>
        <p:spPr>
          <a:xfrm>
            <a:off x="3286116" y="2857496"/>
            <a:ext cx="45719"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9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643174" y="2357430"/>
            <a:ext cx="1143000" cy="485775"/>
          </a:xfrm>
          <a:prstGeom prst="rect">
            <a:avLst/>
          </a:prstGeom>
          <a:noFill/>
        </p:spPr>
      </p:pic>
      <p:sp>
        <p:nvSpPr>
          <p:cNvPr id="1027" name="Rectangle 3"/>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C000"/>
                </a:solidFill>
              </a:rPr>
              <a:t>شرایط قرار گرفتن دیود زنر در ناحیه ی زنری:  </a:t>
            </a:r>
            <a:r>
              <a:rPr lang="fa-IR" dirty="0" smtClean="0"/>
              <a:t>1-دیود زنر دارای بایاس معکوس می باشد               2-اختلاف این دو ولتا ﮋحداقل به اندازه     باشد3-شدت جریان زنر برای                                  درصورتی که این شرایط برای دیود زنر برقرار باشد می توان ان را معادل یک باطری در نظر گرفت</a:t>
            </a:r>
          </a:p>
          <a:p>
            <a:r>
              <a:rPr lang="fa-IR" dirty="0" smtClean="0"/>
              <a:t> </a:t>
            </a:r>
            <a:r>
              <a:rPr lang="fa-IR" dirty="0" smtClean="0">
                <a:solidFill>
                  <a:srgbClr val="FFC000"/>
                </a:solidFill>
              </a:rPr>
              <a:t>3-دیود نور دهنده(</a:t>
            </a:r>
            <a:r>
              <a:rPr lang="en-US" dirty="0" smtClean="0">
                <a:solidFill>
                  <a:srgbClr val="FFC000"/>
                </a:solidFill>
              </a:rPr>
              <a:t>LED</a:t>
            </a:r>
            <a:r>
              <a:rPr lang="fa-IR" dirty="0" smtClean="0"/>
              <a:t>):از دو نیم هادی </a:t>
            </a:r>
            <a:r>
              <a:rPr lang="en-US" dirty="0" smtClean="0"/>
              <a:t>P</a:t>
            </a:r>
            <a:r>
              <a:rPr lang="fa-IR" dirty="0" smtClean="0"/>
              <a:t>و</a:t>
            </a:r>
            <a:r>
              <a:rPr lang="en-US" dirty="0" smtClean="0"/>
              <a:t>N</a:t>
            </a:r>
            <a:r>
              <a:rPr lang="fa-IR" dirty="0" smtClean="0"/>
              <a:t>تشکیل شده هرگاه این دیود در بایاس مستقیم باشد و شدت جریان به اندازه کافی باشد از خود نور تولید می کند نور تولید شده در محل اتصال دو نیم هادی تشکیل می شود نور تولیدی بستگی به جنس به کار برده شده در نیم هادی دارد</a:t>
            </a:r>
            <a:endParaRPr lang="fa-IR" dirty="0"/>
          </a:p>
        </p:txBody>
      </p:sp>
      <p:sp>
        <p:nvSpPr>
          <p:cNvPr id="3" name="Title 2"/>
          <p:cNvSpPr>
            <a:spLocks noGrp="1"/>
          </p:cNvSpPr>
          <p:nvPr>
            <p:ph type="title"/>
          </p:nvPr>
        </p:nvSpPr>
        <p:spPr/>
        <p:txBody>
          <a:bodyPr/>
          <a:lstStyle/>
          <a:p>
            <a:r>
              <a:rPr lang="fa-IR" dirty="0" smtClean="0"/>
              <a:t>ادامه دیود</a:t>
            </a:r>
            <a:endParaRPr lang="fa-IR" dirty="0"/>
          </a:p>
        </p:txBody>
      </p:sp>
      <p:sp>
        <p:nvSpPr>
          <p:cNvPr id="131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10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6248" y="1928802"/>
            <a:ext cx="1295400" cy="447675"/>
          </a:xfrm>
          <a:prstGeom prst="rect">
            <a:avLst/>
          </a:prstGeom>
          <a:noFill/>
        </p:spPr>
      </p:pic>
      <p:sp>
        <p:nvSpPr>
          <p:cNvPr id="131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107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072330" y="2357430"/>
            <a:ext cx="485775" cy="447675"/>
          </a:xfrm>
          <a:prstGeom prst="rect">
            <a:avLst/>
          </a:prstGeom>
          <a:noFill/>
        </p:spPr>
      </p:pic>
      <p:sp>
        <p:nvSpPr>
          <p:cNvPr id="131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1077"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85786" y="2357430"/>
            <a:ext cx="3057525"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split dir="in"/>
    <p:sndAc>
      <p:stSnd>
        <p:snd r:embed="rId2" name="chimes.wav"/>
      </p:stSnd>
    </p:sndAc>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solidFill>
                  <a:schemeClr val="accent4"/>
                </a:solidFill>
              </a:rPr>
              <a:t>وی</a:t>
            </a:r>
            <a:r>
              <a:rPr lang="fa-IR" dirty="0" smtClean="0"/>
              <a:t>ﮋ</a:t>
            </a:r>
            <a:r>
              <a:rPr lang="fa-IR" dirty="0" smtClean="0">
                <a:solidFill>
                  <a:schemeClr val="accent4"/>
                </a:solidFill>
              </a:rPr>
              <a:t>گی لامپ </a:t>
            </a:r>
            <a:r>
              <a:rPr lang="en-US" dirty="0" smtClean="0">
                <a:solidFill>
                  <a:schemeClr val="accent4"/>
                </a:solidFill>
              </a:rPr>
              <a:t>LED</a:t>
            </a:r>
            <a:r>
              <a:rPr lang="fa-IR" dirty="0" smtClean="0">
                <a:solidFill>
                  <a:schemeClr val="accent4"/>
                </a:solidFill>
              </a:rPr>
              <a:t>:</a:t>
            </a:r>
            <a:r>
              <a:rPr lang="fa-IR" dirty="0" smtClean="0"/>
              <a:t>توان کم-جریان چند میلی امپر با نورقابل رویت(کم)-کوچک بودن لامپ-قطع و وصل سریع نور-تلفات حرارتی کم-عمر بالا-محکم بودن</a:t>
            </a:r>
          </a:p>
          <a:p>
            <a:r>
              <a:rPr lang="fa-IR" dirty="0" smtClean="0">
                <a:solidFill>
                  <a:schemeClr val="accent4"/>
                </a:solidFill>
              </a:rPr>
              <a:t>4-دیود خازنی(واراکتور):</a:t>
            </a:r>
            <a:r>
              <a:rPr lang="fa-IR" dirty="0" smtClean="0"/>
              <a:t>از دو نیم هادی نوع</a:t>
            </a:r>
            <a:r>
              <a:rPr lang="en-US" dirty="0" smtClean="0"/>
              <a:t>P</a:t>
            </a:r>
            <a:r>
              <a:rPr lang="fa-IR" dirty="0" smtClean="0"/>
              <a:t>و</a:t>
            </a:r>
            <a:r>
              <a:rPr lang="en-US" dirty="0" smtClean="0"/>
              <a:t>N</a:t>
            </a:r>
            <a:r>
              <a:rPr lang="fa-IR" dirty="0" smtClean="0"/>
              <a:t>تشکیل می شود دیود خازنی در واقع دیود ی است که به جای خازن به کار می رود و مقدار ظرفیت ان با ولتاﮋدو سر ان رابطه عکس دارد</a:t>
            </a:r>
          </a:p>
          <a:p>
            <a:r>
              <a:rPr lang="fa-IR" dirty="0" smtClean="0">
                <a:solidFill>
                  <a:schemeClr val="accent4"/>
                </a:solidFill>
              </a:rPr>
              <a:t>5-فتو دیود:</a:t>
            </a:r>
            <a:r>
              <a:rPr lang="fa-IR" dirty="0" smtClean="0"/>
              <a:t>این دیود از دو نیم هادی نوع</a:t>
            </a:r>
            <a:r>
              <a:rPr lang="en-US" dirty="0" smtClean="0"/>
              <a:t>P</a:t>
            </a:r>
            <a:r>
              <a:rPr lang="fa-IR" dirty="0" smtClean="0"/>
              <a:t>و</a:t>
            </a:r>
            <a:r>
              <a:rPr lang="en-US" dirty="0" smtClean="0"/>
              <a:t>N</a:t>
            </a:r>
            <a:r>
              <a:rPr lang="fa-IR" dirty="0" smtClean="0"/>
              <a:t>تشکیل شده با این تفاوت که محل پیوند</a:t>
            </a:r>
            <a:r>
              <a:rPr lang="en-US" dirty="0" smtClean="0"/>
              <a:t>P</a:t>
            </a:r>
            <a:r>
              <a:rPr lang="fa-IR" dirty="0" smtClean="0"/>
              <a:t>و</a:t>
            </a:r>
            <a:r>
              <a:rPr lang="en-US" dirty="0" smtClean="0"/>
              <a:t>N</a:t>
            </a:r>
            <a:r>
              <a:rPr lang="fa-IR" dirty="0" smtClean="0"/>
              <a:t>جهت تابانیدن نور به ان از مواد پلاستیکی زیاد پوشیده نمی باشد بلکه توسط شیشه یا پلاستیک شفاف پوشیده می شود تا نور بتواند به اسانی به ان بتابد.روی حداکثر فتو دیود هایک لنز</a:t>
            </a:r>
            <a:endParaRPr lang="fa-IR" dirty="0">
              <a:solidFill>
                <a:schemeClr val="accent4"/>
              </a:solidFill>
            </a:endParaRPr>
          </a:p>
        </p:txBody>
      </p:sp>
      <p:sp>
        <p:nvSpPr>
          <p:cNvPr id="3" name="Title 2"/>
          <p:cNvSpPr>
            <a:spLocks noGrp="1"/>
          </p:cNvSpPr>
          <p:nvPr>
            <p:ph type="title"/>
          </p:nvPr>
        </p:nvSpPr>
        <p:spPr/>
        <p:txBody>
          <a:bodyPr/>
          <a:lstStyle/>
          <a:p>
            <a:r>
              <a:rPr lang="fa-IR" dirty="0" smtClean="0"/>
              <a:t>ادامه دیود</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بسیار کوچک نصب می شود تا بتواند نور تابانیده شده را به ان متمرکز کرده و به محل پیوند برساند</a:t>
            </a:r>
          </a:p>
          <a:p>
            <a:r>
              <a:rPr lang="fa-IR" dirty="0" smtClean="0">
                <a:solidFill>
                  <a:srgbClr val="FF0000"/>
                </a:solidFill>
              </a:rPr>
              <a:t>نکته:</a:t>
            </a:r>
            <a:r>
              <a:rPr lang="fa-IR" dirty="0" smtClean="0"/>
              <a:t>در نیم رسانا نوع</a:t>
            </a:r>
            <a:r>
              <a:rPr lang="en-US" dirty="0" smtClean="0"/>
              <a:t>NPN</a:t>
            </a:r>
            <a:r>
              <a:rPr lang="fa-IR" dirty="0" smtClean="0"/>
              <a:t>و</a:t>
            </a:r>
            <a:r>
              <a:rPr lang="en-US" dirty="0" smtClean="0"/>
              <a:t>PNP</a:t>
            </a:r>
            <a:r>
              <a:rPr lang="fa-IR" dirty="0" smtClean="0"/>
              <a:t>هم الکترون و هم حفره حرکت می کند</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دیود</a:t>
            </a:r>
            <a:endParaRPr lang="fa-IR" dirty="0"/>
          </a:p>
        </p:txBody>
      </p:sp>
      <p:sp>
        <p:nvSpPr>
          <p:cNvPr id="4" name="Isosceles Triangle 3"/>
          <p:cNvSpPr/>
          <p:nvPr/>
        </p:nvSpPr>
        <p:spPr>
          <a:xfrm>
            <a:off x="1643042" y="3571876"/>
            <a:ext cx="285752" cy="285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Flowchart: Merge 4"/>
          <p:cNvSpPr/>
          <p:nvPr/>
        </p:nvSpPr>
        <p:spPr>
          <a:xfrm>
            <a:off x="1643042" y="4286256"/>
            <a:ext cx="285752" cy="28575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7" name="Straight Connector 6"/>
          <p:cNvCxnSpPr>
            <a:stCxn id="4" idx="3"/>
            <a:endCxn id="5" idx="0"/>
          </p:cNvCxnSpPr>
          <p:nvPr/>
        </p:nvCxnSpPr>
        <p:spPr>
          <a:xfrm rot="5400000">
            <a:off x="1571604" y="4071942"/>
            <a:ext cx="428628"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Straight Connector 8"/>
          <p:cNvCxnSpPr/>
          <p:nvPr/>
        </p:nvCxnSpPr>
        <p:spPr>
          <a:xfrm>
            <a:off x="1571604" y="3571876"/>
            <a:ext cx="428628"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0" name="Straight Connector 9"/>
          <p:cNvCxnSpPr/>
          <p:nvPr/>
        </p:nvCxnSpPr>
        <p:spPr>
          <a:xfrm>
            <a:off x="1571604" y="4572008"/>
            <a:ext cx="428628"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a:stCxn id="4" idx="0"/>
          </p:cNvCxnSpPr>
          <p:nvPr/>
        </p:nvCxnSpPr>
        <p:spPr>
          <a:xfrm rot="5400000" flipH="1" flipV="1">
            <a:off x="1607323" y="3393281"/>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2"/>
          </p:cNvCxnSpPr>
          <p:nvPr/>
        </p:nvCxnSpPr>
        <p:spPr>
          <a:xfrm rot="5400000">
            <a:off x="1607323" y="4750603"/>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14414" y="3357562"/>
            <a:ext cx="323850" cy="447675"/>
          </a:xfrm>
          <a:prstGeom prst="rect">
            <a:avLst/>
          </a:prstGeom>
          <a:noFill/>
        </p:spPr>
      </p:pic>
      <p:sp>
        <p:nvSpPr>
          <p:cNvPr id="1027"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2976" y="4429132"/>
            <a:ext cx="323850" cy="447675"/>
          </a:xfrm>
          <a:prstGeom prst="rect">
            <a:avLst/>
          </a:prstGeom>
          <a:noFill/>
        </p:spPr>
      </p:pic>
      <p:sp>
        <p:nvSpPr>
          <p:cNvPr id="1030" name="Rectangle 6"/>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7290" y="4071942"/>
            <a:ext cx="209550" cy="447675"/>
          </a:xfrm>
          <a:prstGeom prst="rect">
            <a:avLst/>
          </a:prstGeom>
          <a:noFill/>
        </p:spPr>
      </p:pic>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3"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357290" y="3714752"/>
            <a:ext cx="209550" cy="447675"/>
          </a:xfrm>
          <a:prstGeom prst="rect">
            <a:avLst/>
          </a:prstGeom>
          <a:noFill/>
        </p:spPr>
      </p:pic>
      <p:sp>
        <p:nvSpPr>
          <p:cNvPr id="25" name="Rectangle 24"/>
          <p:cNvSpPr/>
          <p:nvPr/>
        </p:nvSpPr>
        <p:spPr>
          <a:xfrm>
            <a:off x="2500298" y="3214686"/>
            <a:ext cx="285752" cy="500066"/>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26" name="Rectangle 25"/>
          <p:cNvSpPr/>
          <p:nvPr/>
        </p:nvSpPr>
        <p:spPr>
          <a:xfrm>
            <a:off x="2500298" y="3714752"/>
            <a:ext cx="285752"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7" name="Rectangle 26"/>
          <p:cNvSpPr/>
          <p:nvPr/>
        </p:nvSpPr>
        <p:spPr>
          <a:xfrm>
            <a:off x="2500298" y="4214818"/>
            <a:ext cx="285752" cy="500066"/>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pic>
        <p:nvPicPr>
          <p:cNvPr id="28"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14612" y="3214686"/>
            <a:ext cx="323850" cy="447675"/>
          </a:xfrm>
          <a:prstGeom prst="rect">
            <a:avLst/>
          </a:prstGeom>
          <a:noFill/>
        </p:spPr>
      </p:pic>
      <p:pic>
        <p:nvPicPr>
          <p:cNvPr id="2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14612" y="4286256"/>
            <a:ext cx="323850" cy="447675"/>
          </a:xfrm>
          <a:prstGeom prst="rect">
            <a:avLst/>
          </a:prstGeom>
          <a:noFill/>
        </p:spPr>
      </p:pic>
      <p:pic>
        <p:nvPicPr>
          <p:cNvPr id="30"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86050" y="3786190"/>
            <a:ext cx="209550" cy="447675"/>
          </a:xfrm>
          <a:prstGeom prst="rect">
            <a:avLst/>
          </a:prstGeom>
          <a:noFill/>
        </p:spPr>
      </p:pic>
      <p:sp>
        <p:nvSpPr>
          <p:cNvPr id="31" name="Oval 30"/>
          <p:cNvSpPr/>
          <p:nvPr/>
        </p:nvSpPr>
        <p:spPr>
          <a:xfrm>
            <a:off x="3786182" y="3571876"/>
            <a:ext cx="857256" cy="8572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cxnSp>
        <p:nvCxnSpPr>
          <p:cNvPr id="33" name="Straight Connector 32"/>
          <p:cNvCxnSpPr>
            <a:stCxn id="31" idx="1"/>
            <a:endCxn id="31" idx="3"/>
          </p:cNvCxnSpPr>
          <p:nvPr/>
        </p:nvCxnSpPr>
        <p:spPr>
          <a:xfrm rot="16200000" flipH="1">
            <a:off x="3608638" y="4000504"/>
            <a:ext cx="6061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31" idx="1"/>
            <a:endCxn id="31" idx="0"/>
          </p:cNvCxnSpPr>
          <p:nvPr/>
        </p:nvCxnSpPr>
        <p:spPr>
          <a:xfrm rot="5400000" flipH="1" flipV="1">
            <a:off x="4000496" y="3483104"/>
            <a:ext cx="125542" cy="303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1" idx="3"/>
            <a:endCxn id="31" idx="4"/>
          </p:cNvCxnSpPr>
          <p:nvPr/>
        </p:nvCxnSpPr>
        <p:spPr>
          <a:xfrm rot="16200000" flipH="1">
            <a:off x="4000496" y="4214818"/>
            <a:ext cx="125542" cy="303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31" idx="0"/>
          </p:cNvCxnSpPr>
          <p:nvPr/>
        </p:nvCxnSpPr>
        <p:spPr>
          <a:xfrm rot="5400000">
            <a:off x="3786182" y="314324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1" idx="4"/>
          </p:cNvCxnSpPr>
          <p:nvPr/>
        </p:nvCxnSpPr>
        <p:spPr>
          <a:xfrm rot="5400000">
            <a:off x="3821901" y="4822041"/>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31" idx="2"/>
            <a:endCxn id="31" idx="2"/>
          </p:cNvCxnSpPr>
          <p:nvPr/>
        </p:nvCxnSpPr>
        <p:spPr>
          <a:xfrm rot="10800000">
            <a:off x="3786182" y="4000504"/>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428992" y="4000504"/>
            <a:ext cx="5000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3786182" y="4357694"/>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49" name="Straight Connector 48"/>
          <p:cNvCxnSpPr/>
          <p:nvPr/>
        </p:nvCxnSpPr>
        <p:spPr>
          <a:xfrm rot="5400000">
            <a:off x="3036889" y="4821235"/>
            <a:ext cx="4071942" cy="1588"/>
          </a:xfrm>
          <a:prstGeom prst="line">
            <a:avLst/>
          </a:prstGeom>
        </p:spPr>
        <p:style>
          <a:lnRef idx="3">
            <a:schemeClr val="accent3"/>
          </a:lnRef>
          <a:fillRef idx="0">
            <a:schemeClr val="accent3"/>
          </a:fillRef>
          <a:effectRef idx="2">
            <a:schemeClr val="accent3"/>
          </a:effectRef>
          <a:fontRef idx="minor">
            <a:schemeClr val="tx1"/>
          </a:fontRef>
        </p:style>
      </p:cxnSp>
      <p:sp>
        <p:nvSpPr>
          <p:cNvPr id="50" name="Flowchart: Merge 49"/>
          <p:cNvSpPr/>
          <p:nvPr/>
        </p:nvSpPr>
        <p:spPr>
          <a:xfrm>
            <a:off x="6715140" y="3500438"/>
            <a:ext cx="285752" cy="28575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1" name="Isosceles Triangle 50"/>
          <p:cNvSpPr/>
          <p:nvPr/>
        </p:nvSpPr>
        <p:spPr>
          <a:xfrm>
            <a:off x="6715140" y="4214818"/>
            <a:ext cx="285752" cy="285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52" name="Straight Connector 51"/>
          <p:cNvCxnSpPr/>
          <p:nvPr/>
        </p:nvCxnSpPr>
        <p:spPr>
          <a:xfrm rot="5400000">
            <a:off x="6644496" y="3999710"/>
            <a:ext cx="428628"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53" name="Straight Connector 52"/>
          <p:cNvCxnSpPr/>
          <p:nvPr/>
        </p:nvCxnSpPr>
        <p:spPr>
          <a:xfrm>
            <a:off x="6643702" y="4214818"/>
            <a:ext cx="428628"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54" name="Straight Connector 53"/>
          <p:cNvCxnSpPr/>
          <p:nvPr/>
        </p:nvCxnSpPr>
        <p:spPr>
          <a:xfrm>
            <a:off x="6643702" y="3786190"/>
            <a:ext cx="428628"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55" name="Straight Connector 54"/>
          <p:cNvCxnSpPr/>
          <p:nvPr/>
        </p:nvCxnSpPr>
        <p:spPr>
          <a:xfrm rot="5400000" flipH="1" flipV="1">
            <a:off x="6680215" y="3321049"/>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6680215" y="4678371"/>
            <a:ext cx="35719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29388" y="3286124"/>
            <a:ext cx="209550" cy="447675"/>
          </a:xfrm>
          <a:prstGeom prst="rect">
            <a:avLst/>
          </a:prstGeom>
          <a:noFill/>
        </p:spPr>
      </p:pic>
      <p:pic>
        <p:nvPicPr>
          <p:cNvPr id="58"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500826" y="4429132"/>
            <a:ext cx="209550" cy="447675"/>
          </a:xfrm>
          <a:prstGeom prst="rect">
            <a:avLst/>
          </a:prstGeom>
          <a:noFill/>
        </p:spPr>
      </p:pic>
      <p:pic>
        <p:nvPicPr>
          <p:cNvPr id="5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86512" y="3571876"/>
            <a:ext cx="323850" cy="447675"/>
          </a:xfrm>
          <a:prstGeom prst="rect">
            <a:avLst/>
          </a:prstGeom>
          <a:noFill/>
        </p:spPr>
      </p:pic>
      <p:pic>
        <p:nvPicPr>
          <p:cNvPr id="60"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86512" y="4000504"/>
            <a:ext cx="323850" cy="447675"/>
          </a:xfrm>
          <a:prstGeom prst="rect">
            <a:avLst/>
          </a:prstGeom>
          <a:noFill/>
        </p:spPr>
      </p:pic>
      <p:sp>
        <p:nvSpPr>
          <p:cNvPr id="61" name="Rectangle 60"/>
          <p:cNvSpPr/>
          <p:nvPr/>
        </p:nvSpPr>
        <p:spPr>
          <a:xfrm>
            <a:off x="7500958" y="4000504"/>
            <a:ext cx="285752" cy="500066"/>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62" name="Rectangle 61"/>
          <p:cNvSpPr/>
          <p:nvPr/>
        </p:nvSpPr>
        <p:spPr>
          <a:xfrm>
            <a:off x="7500958" y="4500570"/>
            <a:ext cx="285752"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63" name="Rectangle 62"/>
          <p:cNvSpPr/>
          <p:nvPr/>
        </p:nvSpPr>
        <p:spPr>
          <a:xfrm>
            <a:off x="7500958" y="3500438"/>
            <a:ext cx="285752"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64"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8148" y="3500438"/>
            <a:ext cx="209550" cy="447675"/>
          </a:xfrm>
          <a:prstGeom prst="rect">
            <a:avLst/>
          </a:prstGeom>
          <a:noFill/>
        </p:spPr>
      </p:pic>
      <p:pic>
        <p:nvPicPr>
          <p:cNvPr id="65"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8148" y="4643446"/>
            <a:ext cx="209550" cy="447675"/>
          </a:xfrm>
          <a:prstGeom prst="rect">
            <a:avLst/>
          </a:prstGeom>
          <a:noFill/>
        </p:spPr>
      </p:pic>
      <p:pic>
        <p:nvPicPr>
          <p:cNvPr id="66"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786710" y="4000504"/>
            <a:ext cx="323850" cy="447675"/>
          </a:xfrm>
          <a:prstGeom prst="rect">
            <a:avLst/>
          </a:prstGeom>
          <a:noFill/>
        </p:spPr>
      </p:pic>
      <p:cxnSp>
        <p:nvCxnSpPr>
          <p:cNvPr id="68" name="Straight Connector 67"/>
          <p:cNvCxnSpPr/>
          <p:nvPr/>
        </p:nvCxnSpPr>
        <p:spPr>
          <a:xfrm rot="5400000">
            <a:off x="5215736" y="3285330"/>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5214942" y="3714752"/>
            <a:ext cx="857256" cy="8572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cxnSp>
        <p:nvCxnSpPr>
          <p:cNvPr id="70" name="Straight Connector 69"/>
          <p:cNvCxnSpPr/>
          <p:nvPr/>
        </p:nvCxnSpPr>
        <p:spPr>
          <a:xfrm rot="5400000" flipH="1" flipV="1">
            <a:off x="5446590" y="3625980"/>
            <a:ext cx="125542" cy="303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055526" y="4159920"/>
            <a:ext cx="60617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446590" y="4340360"/>
            <a:ext cx="125542" cy="303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5251455" y="4964123"/>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857752" y="4143380"/>
            <a:ext cx="5000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75" name="Up Arrow 74"/>
          <p:cNvSpPr/>
          <p:nvPr/>
        </p:nvSpPr>
        <p:spPr>
          <a:xfrm>
            <a:off x="5500694" y="4714884"/>
            <a:ext cx="71438"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5"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071670" y="5715016"/>
            <a:ext cx="695325" cy="447675"/>
          </a:xfrm>
          <a:prstGeom prst="rect">
            <a:avLst/>
          </a:prstGeom>
          <a:noFill/>
        </p:spPr>
      </p:pic>
      <p:sp>
        <p:nvSpPr>
          <p:cNvPr id="10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7"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715140" y="5715016"/>
            <a:ext cx="657225" cy="447675"/>
          </a:xfrm>
          <a:prstGeom prst="rect">
            <a:avLst/>
          </a:prstGeom>
          <a:noFill/>
        </p:spPr>
      </p:pic>
      <p:sp>
        <p:nvSpPr>
          <p:cNvPr id="6" name="Footer Placeholder 5"/>
          <p:cNvSpPr>
            <a:spLocks noGrp="1"/>
          </p:cNvSpPr>
          <p:nvPr>
            <p:ph type="ftr" sz="quarter" idx="11"/>
          </p:nvPr>
        </p:nvSpPr>
        <p:spPr/>
        <p:txBody>
          <a:bodyPr/>
          <a:lstStyle/>
          <a:p>
            <a:endParaRPr lang="fa-IR"/>
          </a:p>
        </p:txBody>
      </p:sp>
    </p:spTree>
  </p:cSld>
  <p:clrMapOvr>
    <a:masterClrMapping/>
  </p:clrMapOvr>
  <p:transition spd="slow">
    <p:diamond/>
    <p:sndAc>
      <p:stSnd>
        <p:snd r:embed="rId2" name="chimes.wav"/>
      </p:stSnd>
    </p:sndAc>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مثال)</a:t>
            </a:r>
            <a:r>
              <a:rPr lang="fa-IR" dirty="0" smtClean="0"/>
              <a:t>در مدار شکل زیر مقدار ولتاﮋخروجی را بدست اورید؟</a:t>
            </a:r>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42910" y="2285992"/>
            <a:ext cx="1257300" cy="447675"/>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8596" y="2714620"/>
            <a:ext cx="1581150" cy="447675"/>
          </a:xfrm>
          <a:prstGeom prst="rect">
            <a:avLst/>
          </a:prstGeom>
          <a:noFill/>
        </p:spPr>
      </p:pic>
      <p:sp>
        <p:nvSpPr>
          <p:cNvPr id="1029" name="Rectangle 5"/>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0" name="Straight Connector 9"/>
          <p:cNvCxnSpPr/>
          <p:nvPr/>
        </p:nvCxnSpPr>
        <p:spPr>
          <a:xfrm>
            <a:off x="2857488" y="4071942"/>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928926" y="4214818"/>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2822563" y="3749677"/>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00364" y="3214686"/>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a:xfrm>
            <a:off x="3071802" y="3214686"/>
            <a:ext cx="214314" cy="2143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20" name="Straight Connector 19"/>
          <p:cNvCxnSpPr/>
          <p:nvPr/>
        </p:nvCxnSpPr>
        <p:spPr>
          <a:xfrm rot="5400000" flipH="1" flipV="1">
            <a:off x="2858282" y="292814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214678" y="2643182"/>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4893471" y="3036091"/>
            <a:ext cx="64294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5143504" y="3357562"/>
            <a:ext cx="142876"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27" name="Straight Connector 26"/>
          <p:cNvCxnSpPr>
            <a:stCxn id="25" idx="2"/>
          </p:cNvCxnSpPr>
          <p:nvPr/>
        </p:nvCxnSpPr>
        <p:spPr>
          <a:xfrm rot="5400000">
            <a:off x="4429124" y="4429132"/>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3071802" y="5143512"/>
            <a:ext cx="207170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607455" y="4679165"/>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4036215" y="5322107"/>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000496" y="5500702"/>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071934" y="5572140"/>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143372" y="5643578"/>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41" name="Flowchart: Connector 40"/>
          <p:cNvSpPr/>
          <p:nvPr/>
        </p:nvSpPr>
        <p:spPr>
          <a:xfrm>
            <a:off x="3143240" y="3714752"/>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2" name="Flowchart: Connector 41"/>
          <p:cNvSpPr/>
          <p:nvPr/>
        </p:nvSpPr>
        <p:spPr>
          <a:xfrm>
            <a:off x="3143240" y="2857496"/>
            <a:ext cx="45719"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00298" y="4000504"/>
            <a:ext cx="361950" cy="447675"/>
          </a:xfrm>
          <a:prstGeom prst="rect">
            <a:avLst/>
          </a:prstGeom>
          <a:noFill/>
        </p:spPr>
      </p:pic>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71736" y="3571876"/>
            <a:ext cx="419100" cy="447675"/>
          </a:xfrm>
          <a:prstGeom prst="rect">
            <a:avLst/>
          </a:prstGeom>
          <a:noFill/>
        </p:spPr>
      </p:pic>
      <p:sp>
        <p:nvSpPr>
          <p:cNvPr id="10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4" name="Picture 1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71736" y="2643182"/>
            <a:ext cx="447675" cy="447675"/>
          </a:xfrm>
          <a:prstGeom prst="rect">
            <a:avLst/>
          </a:prstGeom>
          <a:noFill/>
        </p:spPr>
      </p:pic>
      <p:sp>
        <p:nvSpPr>
          <p:cNvPr id="103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6" name="Picture 12"/>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5286380" y="3286124"/>
            <a:ext cx="419100" cy="447675"/>
          </a:xfrm>
          <a:prstGeom prst="rect">
            <a:avLst/>
          </a:prstGeom>
          <a:noFill/>
        </p:spPr>
      </p:pic>
      <p:cxnSp>
        <p:nvCxnSpPr>
          <p:cNvPr id="52" name="Straight Connector 51"/>
          <p:cNvCxnSpPr/>
          <p:nvPr/>
        </p:nvCxnSpPr>
        <p:spPr>
          <a:xfrm>
            <a:off x="5214942" y="2786058"/>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214942" y="5143512"/>
            <a:ext cx="100013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3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8" name="Picture 14"/>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6215074" y="3714752"/>
            <a:ext cx="438150" cy="447675"/>
          </a:xfrm>
          <a:prstGeom prst="rect">
            <a:avLst/>
          </a:prstGeom>
          <a:noFill/>
        </p:spPr>
      </p:pic>
      <p:sp>
        <p:nvSpPr>
          <p:cNvPr id="56" name="U-Turn Arrow 55"/>
          <p:cNvSpPr/>
          <p:nvPr/>
        </p:nvSpPr>
        <p:spPr>
          <a:xfrm>
            <a:off x="3714744" y="3429000"/>
            <a:ext cx="500066" cy="928694"/>
          </a:xfrm>
          <a:prstGeom prst="utur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solidFill>
                <a:schemeClr val="tx1"/>
              </a:solidFill>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40" name="Picture 16"/>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143372" y="3571876"/>
            <a:ext cx="619125" cy="447675"/>
          </a:xfrm>
          <a:prstGeom prst="rect">
            <a:avLst/>
          </a:prstGeom>
          <a:noFill/>
        </p:spPr>
      </p:pic>
      <p:sp>
        <p:nvSpPr>
          <p:cNvPr id="1042" name="Rectangle 18"/>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3073" name="Picture 1" descr="D:\Program Files\Microsoft Office\CLIPART\PUB60COR\AG00021_.GIF"/>
          <p:cNvPicPr>
            <a:picLocks noChangeAspect="1" noChangeArrowheads="1" noCrop="1"/>
          </p:cNvPicPr>
          <p:nvPr/>
        </p:nvPicPr>
        <p:blipFill>
          <a:blip r:embed="rId11"/>
          <a:srcRect/>
          <a:stretch>
            <a:fillRect/>
          </a:stretch>
        </p:blipFill>
        <p:spPr bwMode="auto">
          <a:xfrm>
            <a:off x="8105775" y="0"/>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حل:ابتدا ما به جای دیود در مدار از شکل زیر استفاده می کنیم</a:t>
            </a:r>
          </a:p>
          <a:p>
            <a:endParaRPr lang="fa-IR" dirty="0" smtClean="0"/>
          </a:p>
          <a:p>
            <a:endParaRPr lang="fa-IR" dirty="0" smtClean="0"/>
          </a:p>
          <a:p>
            <a:endParaRPr lang="fa-IR" dirty="0" smtClean="0"/>
          </a:p>
          <a:p>
            <a:r>
              <a:rPr lang="fa-IR" dirty="0" smtClean="0"/>
              <a:t>سپس اقدام به حل می کنیم.ابتدا با توجه به جهت جریان که از مثبت است یک </a:t>
            </a:r>
            <a:r>
              <a:rPr lang="en-US" dirty="0" smtClean="0"/>
              <a:t>KVL</a:t>
            </a:r>
            <a:r>
              <a:rPr lang="fa-IR" dirty="0" smtClean="0"/>
              <a:t>می زنیم تا جریان را محاسبه کنیم </a:t>
            </a:r>
          </a:p>
          <a:p>
            <a:endParaRPr lang="fa-IR" dirty="0" smtClean="0"/>
          </a:p>
          <a:p>
            <a:endParaRPr lang="fa-IR" dirty="0" smtClean="0"/>
          </a:p>
          <a:p>
            <a:endParaRPr lang="fa-IR" dirty="0" smtClean="0"/>
          </a:p>
          <a:p>
            <a:r>
              <a:rPr lang="fa-IR" smtClean="0"/>
              <a:t>پس ولتاﮋخروجی </a:t>
            </a:r>
            <a:r>
              <a:rPr lang="fa-IR" dirty="0" smtClean="0"/>
              <a:t>برابرست با</a:t>
            </a:r>
          </a:p>
          <a:p>
            <a:endParaRPr lang="fa-IR" dirty="0" smtClean="0"/>
          </a:p>
          <a:p>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cxnSp>
        <p:nvCxnSpPr>
          <p:cNvPr id="5" name="Straight Connector 4"/>
          <p:cNvCxnSpPr/>
          <p:nvPr/>
        </p:nvCxnSpPr>
        <p:spPr>
          <a:xfrm rot="5400000">
            <a:off x="1464447" y="2393149"/>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750199" y="2393149"/>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28794" y="2428868"/>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500298" y="2357430"/>
            <a:ext cx="285752"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5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516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571604" y="2643182"/>
            <a:ext cx="438150" cy="447675"/>
          </a:xfrm>
          <a:prstGeom prst="rect">
            <a:avLst/>
          </a:prstGeom>
          <a:noFill/>
        </p:spPr>
      </p:pic>
      <p:sp>
        <p:nvSpPr>
          <p:cNvPr id="1351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5171"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57422" y="2571744"/>
            <a:ext cx="676275" cy="447675"/>
          </a:xfrm>
          <a:prstGeom prst="rect">
            <a:avLst/>
          </a:prstGeom>
          <a:noFill/>
        </p:spPr>
      </p:pic>
      <p:sp>
        <p:nvSpPr>
          <p:cNvPr id="1351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5173"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1472" y="4071942"/>
            <a:ext cx="5048250" cy="447675"/>
          </a:xfrm>
          <a:prstGeom prst="rect">
            <a:avLst/>
          </a:prstGeom>
          <a:noFill/>
        </p:spPr>
      </p:pic>
      <p:sp>
        <p:nvSpPr>
          <p:cNvPr id="1351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5175"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57158" y="4429132"/>
            <a:ext cx="5705475" cy="809625"/>
          </a:xfrm>
          <a:prstGeom prst="rect">
            <a:avLst/>
          </a:prstGeom>
          <a:noFill/>
        </p:spPr>
      </p:pic>
      <p:sp>
        <p:nvSpPr>
          <p:cNvPr id="135177" name="Rectangle 9"/>
          <p:cNvSpPr>
            <a:spLocks noChangeArrowheads="1"/>
          </p:cNvSpPr>
          <p:nvPr/>
        </p:nvSpPr>
        <p:spPr bwMode="auto">
          <a:xfrm>
            <a:off x="0" y="12668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3517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5178" name="Picture 1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142976" y="5715016"/>
            <a:ext cx="4238625" cy="447675"/>
          </a:xfrm>
          <a:prstGeom prst="rect">
            <a:avLst/>
          </a:prstGeom>
          <a:noFill/>
        </p:spPr>
      </p:pic>
      <p:sp>
        <p:nvSpPr>
          <p:cNvPr id="135180"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p:sndAc>
      <p:stSnd>
        <p:snd r:embed="rId2" name="chimes.wav"/>
      </p:stSnd>
    </p:sndAc>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پایان جزوه درسی</a:t>
            </a:r>
          </a:p>
          <a:p>
            <a:endParaRPr lang="fa-IR" dirty="0" smtClean="0"/>
          </a:p>
          <a:p>
            <a:endParaRPr lang="fa-IR" dirty="0" smtClean="0"/>
          </a:p>
          <a:p>
            <a:pPr marL="109728" indent="0">
              <a:buNone/>
            </a:pPr>
            <a:endParaRPr lang="fa-IR" sz="4400" dirty="0" smtClean="0">
              <a:solidFill>
                <a:srgbClr val="FF0000"/>
              </a:solidFill>
            </a:endParaRPr>
          </a:p>
        </p:txBody>
      </p:sp>
      <p:sp>
        <p:nvSpPr>
          <p:cNvPr id="3" name="Title 2"/>
          <p:cNvSpPr>
            <a:spLocks noGrp="1"/>
          </p:cNvSpPr>
          <p:nvPr>
            <p:ph type="title"/>
          </p:nvPr>
        </p:nvSpPr>
        <p:spPr/>
        <p:txBody>
          <a:bodyPr/>
          <a:lstStyle/>
          <a:p>
            <a:r>
              <a:rPr lang="fa-IR" dirty="0" smtClean="0"/>
              <a:t>پایان</a:t>
            </a:r>
            <a:endParaRPr lang="fa-IR" dirty="0"/>
          </a:p>
        </p:txBody>
      </p:sp>
      <p:pic>
        <p:nvPicPr>
          <p:cNvPr id="1026" name="Picture 2" descr="D:\Program Files\Microsoft Office\CLIPART\PUB60COR\AG00037_.GIF"/>
          <p:cNvPicPr>
            <a:picLocks noChangeAspect="1" noChangeArrowheads="1" noCrop="1"/>
          </p:cNvPicPr>
          <p:nvPr/>
        </p:nvPicPr>
        <p:blipFill>
          <a:blip r:embed="rId3"/>
          <a:srcRect/>
          <a:stretch>
            <a:fillRect/>
          </a:stretch>
        </p:blipFill>
        <p:spPr bwMode="auto">
          <a:xfrm>
            <a:off x="228600" y="1447800"/>
            <a:ext cx="2357454" cy="3101913"/>
          </a:xfrm>
          <a:prstGeom prst="rect">
            <a:avLst/>
          </a:prstGeom>
          <a:noFill/>
        </p:spPr>
      </p:pic>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5123" name="Rectangle 3"/>
          <p:cNvSpPr>
            <a:spLocks noChangeArrowheads="1"/>
          </p:cNvSpPr>
          <p:nvPr/>
        </p:nvSpPr>
        <p:spPr bwMode="auto">
          <a:xfrm>
            <a:off x="0" y="847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229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                               الکترونیک عمومی ۱     </a:t>
            </a:r>
          </a:p>
          <a:p>
            <a:r>
              <a:rPr lang="fa-IR" dirty="0" smtClean="0"/>
              <a:t>       امتحان ترم اول                      فقط سوالات تشریحی</a:t>
            </a:r>
          </a:p>
          <a:p>
            <a:r>
              <a:rPr lang="fa-IR" dirty="0" smtClean="0"/>
              <a:t>۱-در یک ترانسفومارتور تعداد دور اولیه ۱۰۰۰دور و ثانویه ۵۰۰ دور است. اگر ولتاژ ثانویه ۱۲ ولت باشد مطلوب است:</a:t>
            </a:r>
          </a:p>
          <a:p>
            <a:r>
              <a:rPr lang="fa-IR" dirty="0" smtClean="0"/>
              <a:t>الف) نسبت دور ترانس</a:t>
            </a:r>
          </a:p>
          <a:p>
            <a:r>
              <a:rPr lang="fa-IR" dirty="0" smtClean="0"/>
              <a:t>ب)ولتاژ اولیه ترانس</a:t>
            </a:r>
          </a:p>
          <a:p>
            <a:r>
              <a:rPr lang="fa-IR" dirty="0" smtClean="0"/>
              <a:t>۲-ارایش الکترونی اتمهای زیر را رسم کنید.</a:t>
            </a:r>
          </a:p>
          <a:p>
            <a:r>
              <a:rPr lang="en-US" dirty="0" smtClean="0"/>
              <a:t>Rb</a:t>
            </a:r>
            <a:r>
              <a:rPr lang="en-US" baseline="-25000" dirty="0" smtClean="0"/>
              <a:t>37</a:t>
            </a:r>
            <a:endParaRPr lang="en-US" dirty="0" smtClean="0"/>
          </a:p>
          <a:p>
            <a:r>
              <a:rPr lang="en-US" dirty="0" smtClean="0"/>
              <a:t>K</a:t>
            </a:r>
            <a:r>
              <a:rPr lang="en-US" baseline="-25000" dirty="0" smtClean="0"/>
              <a:t>19</a:t>
            </a:r>
            <a:endParaRPr lang="en-US" dirty="0" smtClean="0"/>
          </a:p>
        </p:txBody>
      </p:sp>
      <p:sp>
        <p:nvSpPr>
          <p:cNvPr id="3" name="Footer Placeholder 2"/>
          <p:cNvSpPr>
            <a:spLocks noGrp="1"/>
          </p:cNvSpPr>
          <p:nvPr>
            <p:ph type="ftr" sz="quarter" idx="11"/>
          </p:nvPr>
        </p:nvSpPr>
        <p:spPr/>
        <p:txBody>
          <a:bodyPr/>
          <a:lstStyle/>
          <a:p>
            <a:endParaRPr lang="fa-IR"/>
          </a:p>
        </p:txBody>
      </p:sp>
      <p:sp>
        <p:nvSpPr>
          <p:cNvPr id="4" name="Title 3"/>
          <p:cNvSpPr>
            <a:spLocks noGrp="1"/>
          </p:cNvSpPr>
          <p:nvPr>
            <p:ph type="title"/>
          </p:nvPr>
        </p:nvSpPr>
        <p:spPr/>
        <p:txBody>
          <a:bodyPr/>
          <a:lstStyle/>
          <a:p>
            <a:r>
              <a:rPr lang="fa-IR" dirty="0" smtClean="0"/>
              <a:t>نمونه سوالات امتحان درس الکترونیک عمومی</a:t>
            </a:r>
            <a:endParaRPr lang="en-US" dirty="0"/>
          </a:p>
        </p:txBody>
      </p:sp>
    </p:spTree>
  </p:cSld>
  <p:clrMapOvr>
    <a:masterClrMapping/>
  </p:clrMapOvr>
  <p:transition spd="slow">
    <p:dissolv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3"/>
                </a:solidFill>
              </a:rPr>
              <a:t>مقدار متوسط:</a:t>
            </a:r>
            <a:r>
              <a:rPr lang="fa-IR" dirty="0" smtClean="0"/>
              <a:t>میانگین مقادیر موج سینوسی در یک نیم سیکل</a:t>
            </a:r>
          </a:p>
          <a:p>
            <a:r>
              <a:rPr lang="fa-IR" dirty="0" smtClean="0">
                <a:solidFill>
                  <a:schemeClr val="accent3"/>
                </a:solidFill>
              </a:rPr>
              <a:t>فرمول:</a:t>
            </a:r>
          </a:p>
          <a:p>
            <a:r>
              <a:rPr lang="fa-IR" dirty="0" smtClean="0">
                <a:solidFill>
                  <a:schemeClr val="accent3"/>
                </a:solidFill>
              </a:rPr>
              <a:t>فرمول جریان متوسط:</a:t>
            </a:r>
          </a:p>
          <a:p>
            <a:r>
              <a:rPr lang="fa-IR" dirty="0" smtClean="0">
                <a:solidFill>
                  <a:schemeClr val="accent3"/>
                </a:solidFill>
              </a:rPr>
              <a:t>فرمول ولتاﮋمتوسط:</a:t>
            </a:r>
          </a:p>
          <a:p>
            <a:endParaRPr lang="fa-IR" dirty="0" smtClean="0">
              <a:solidFill>
                <a:schemeClr val="accent3"/>
              </a:solidFill>
            </a:endParaRPr>
          </a:p>
          <a:p>
            <a:endParaRPr lang="fa-IR" dirty="0" smtClean="0">
              <a:solidFill>
                <a:schemeClr val="accent3"/>
              </a:solidFill>
            </a:endParaRPr>
          </a:p>
          <a:p>
            <a:r>
              <a:rPr lang="fa-IR" dirty="0" smtClean="0">
                <a:solidFill>
                  <a:schemeClr val="accent3"/>
                </a:solidFill>
              </a:rPr>
              <a:t>فاز:</a:t>
            </a:r>
            <a:r>
              <a:rPr lang="fa-IR" dirty="0" smtClean="0"/>
              <a:t>ارتباط مکانی یا زمانی بین دو یا چند موج هم فرکانس را گویند</a:t>
            </a:r>
            <a:endParaRPr lang="fa-IR" dirty="0">
              <a:solidFill>
                <a:schemeClr val="accent3"/>
              </a:solidFill>
            </a:endParaRPr>
          </a:p>
        </p:txBody>
      </p:sp>
      <p:sp>
        <p:nvSpPr>
          <p:cNvPr id="3" name="Title 2"/>
          <p:cNvSpPr>
            <a:spLocks noGrp="1"/>
          </p:cNvSpPr>
          <p:nvPr>
            <p:ph type="title"/>
          </p:nvPr>
        </p:nvSpPr>
        <p:spPr/>
        <p:txBody>
          <a:bodyPr/>
          <a:lstStyle/>
          <a:p>
            <a:r>
              <a:rPr lang="fa-IR" dirty="0" smtClean="0"/>
              <a:t>انواع تعریف</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643438" y="2214554"/>
            <a:ext cx="590550" cy="800100"/>
          </a:xfrm>
          <a:prstGeom prst="rect">
            <a:avLst/>
          </a:prstGeom>
          <a:noFill/>
        </p:spPr>
      </p:pic>
      <p:sp>
        <p:nvSpPr>
          <p:cNvPr id="1027"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643438" y="3071810"/>
            <a:ext cx="676275" cy="800100"/>
          </a:xfrm>
          <a:prstGeom prst="rect">
            <a:avLst/>
          </a:prstGeom>
          <a:noFill/>
        </p:spPr>
      </p:pic>
      <p:sp>
        <p:nvSpPr>
          <p:cNvPr id="1030" name="Rectangle 6"/>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fa-IR" dirty="0" smtClean="0"/>
              <a:t>۳-اصطلاحات زیر را تعریف کنید.</a:t>
            </a:r>
          </a:p>
          <a:p>
            <a:r>
              <a:rPr lang="fa-IR" dirty="0" smtClean="0"/>
              <a:t>الف)لایه والانس</a:t>
            </a:r>
          </a:p>
          <a:p>
            <a:r>
              <a:rPr lang="fa-IR" dirty="0" smtClean="0"/>
              <a:t>ب)الکترون آزاد</a:t>
            </a:r>
          </a:p>
          <a:p>
            <a:r>
              <a:rPr lang="fa-IR" dirty="0" smtClean="0"/>
              <a:t>ج)حفره</a:t>
            </a:r>
          </a:p>
          <a:p>
            <a:r>
              <a:rPr lang="fa-IR" dirty="0" smtClean="0"/>
              <a:t>د)</a:t>
            </a:r>
            <a:r>
              <a:rPr lang="en-US" dirty="0" smtClean="0"/>
              <a:t>LDR</a:t>
            </a:r>
          </a:p>
          <a:p>
            <a:r>
              <a:rPr lang="en-US" dirty="0" smtClean="0"/>
              <a:t> </a:t>
            </a:r>
          </a:p>
          <a:p>
            <a:r>
              <a:rPr lang="fa-IR" dirty="0" smtClean="0"/>
              <a:t>۴-باند های انرژی تقریبی هادی ها,نیمه هادی هاو عایق ها را رسم کنید.</a:t>
            </a:r>
          </a:p>
          <a:p>
            <a:r>
              <a:rPr lang="fa-IR" dirty="0" smtClean="0"/>
              <a:t>۵-ساختمان ,نماد فنی و منحنی مشخصه دیود در بایاس مستقیم و معکوس را رسم کنید.</a:t>
            </a:r>
          </a:p>
          <a:p>
            <a:r>
              <a:rPr lang="fa-IR" dirty="0" smtClean="0"/>
              <a:t>۶-مقادیر حد در دیود را نام ببرید.</a:t>
            </a:r>
          </a:p>
          <a:p>
            <a:endParaRPr lang="en-US" dirty="0"/>
          </a:p>
        </p:txBody>
      </p:sp>
      <p:sp>
        <p:nvSpPr>
          <p:cNvPr id="3" name="Footer Placeholder 2"/>
          <p:cNvSpPr>
            <a:spLocks noGrp="1"/>
          </p:cNvSpPr>
          <p:nvPr>
            <p:ph type="ftr" sz="quarter" idx="11"/>
          </p:nvPr>
        </p:nvSpPr>
        <p:spPr/>
        <p:txBody>
          <a:bodyPr/>
          <a:lstStyle/>
          <a:p>
            <a:endParaRPr lang="fa-IR"/>
          </a:p>
        </p:txBody>
      </p:sp>
      <p:sp>
        <p:nvSpPr>
          <p:cNvPr id="4" name="Title 3"/>
          <p:cNvSpPr>
            <a:spLocks noGrp="1"/>
          </p:cNvSpPr>
          <p:nvPr>
            <p:ph type="title"/>
          </p:nvPr>
        </p:nvSpPr>
        <p:spPr/>
        <p:txBody>
          <a:bodyPr/>
          <a:lstStyle/>
          <a:p>
            <a:r>
              <a:rPr lang="fa-IR" dirty="0" smtClean="0"/>
              <a:t>نمونه سوالات امتحان درس الکترونیک عمومی</a:t>
            </a:r>
            <a:endParaRPr lang="en-US" dirty="0"/>
          </a:p>
        </p:txBody>
      </p:sp>
    </p:spTree>
  </p:cSld>
  <p:clrMapOvr>
    <a:masterClrMapping/>
  </p:clrMapOvr>
  <p:transition spd="slow">
    <p:dissolve/>
    <p:sndAc>
      <p:stSnd>
        <p:snd r:embed="rId2" name="chimes.wav"/>
      </p:stSnd>
    </p:sndAc>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fa-IR" dirty="0" smtClean="0"/>
              <a:t>۷-نماد فنی,نحوه بایاس وجنس دیود های زیر را بنویسید.</a:t>
            </a:r>
          </a:p>
          <a:p>
            <a:r>
              <a:rPr lang="fa-IR" dirty="0" smtClean="0"/>
              <a:t>الف)دیود زنر</a:t>
            </a:r>
          </a:p>
          <a:p>
            <a:r>
              <a:rPr lang="fa-IR" dirty="0" smtClean="0"/>
              <a:t>ب)</a:t>
            </a:r>
            <a:r>
              <a:rPr lang="en-US" dirty="0" smtClean="0"/>
              <a:t>LED</a:t>
            </a:r>
          </a:p>
          <a:p>
            <a:r>
              <a:rPr lang="fa-IR" dirty="0" smtClean="0"/>
              <a:t>ج)فتودیود</a:t>
            </a:r>
          </a:p>
          <a:p>
            <a:r>
              <a:rPr lang="fa-IR" dirty="0" smtClean="0"/>
              <a:t>د)دیود خازنی</a:t>
            </a:r>
          </a:p>
          <a:p>
            <a:r>
              <a:rPr lang="fa-IR" dirty="0" smtClean="0"/>
              <a:t>۸-مدار یکسوساز تمام موج پل دیود و شکل موج های ورودی و خروجی ان را رسم کنید.</a:t>
            </a:r>
          </a:p>
          <a:p>
            <a:r>
              <a:rPr lang="fa-IR" dirty="0" smtClean="0"/>
              <a:t>۹-مدار چهار برابر کننده ولتاژ را رسم کرده و اصول کار آن را توضیح دهید.</a:t>
            </a:r>
          </a:p>
          <a:p>
            <a:r>
              <a:rPr lang="fa-IR" dirty="0" smtClean="0"/>
              <a:t>۱۰-با توجه به نام دیود جنس و نوع دیود را مشخص کنید.</a:t>
            </a:r>
          </a:p>
          <a:p>
            <a:r>
              <a:rPr lang="fa-IR" dirty="0" smtClean="0"/>
              <a:t>الف)</a:t>
            </a:r>
            <a:r>
              <a:rPr lang="en-US" dirty="0" smtClean="0"/>
              <a:t>BY127</a:t>
            </a:r>
          </a:p>
          <a:p>
            <a:r>
              <a:rPr lang="fa-IR" dirty="0" smtClean="0"/>
              <a:t>ب)</a:t>
            </a:r>
            <a:r>
              <a:rPr lang="en-US" dirty="0" smtClean="0"/>
              <a:t>AA116</a:t>
            </a:r>
          </a:p>
          <a:p>
            <a:r>
              <a:rPr lang="fa-IR" dirty="0" smtClean="0"/>
              <a:t>ج)</a:t>
            </a:r>
            <a:r>
              <a:rPr lang="en-US" dirty="0" smtClean="0"/>
              <a:t>BA316</a:t>
            </a:r>
          </a:p>
          <a:p>
            <a:endParaRPr lang="en-US" dirty="0"/>
          </a:p>
        </p:txBody>
      </p:sp>
      <p:sp>
        <p:nvSpPr>
          <p:cNvPr id="3" name="Footer Placeholder 2"/>
          <p:cNvSpPr>
            <a:spLocks noGrp="1"/>
          </p:cNvSpPr>
          <p:nvPr>
            <p:ph type="ftr" sz="quarter" idx="11"/>
          </p:nvPr>
        </p:nvSpPr>
        <p:spPr/>
        <p:txBody>
          <a:bodyPr/>
          <a:lstStyle/>
          <a:p>
            <a:endParaRPr lang="fa-IR"/>
          </a:p>
        </p:txBody>
      </p:sp>
      <p:sp>
        <p:nvSpPr>
          <p:cNvPr id="4" name="Title 3"/>
          <p:cNvSpPr>
            <a:spLocks noGrp="1"/>
          </p:cNvSpPr>
          <p:nvPr>
            <p:ph type="title"/>
          </p:nvPr>
        </p:nvSpPr>
        <p:spPr/>
        <p:txBody>
          <a:bodyPr/>
          <a:lstStyle/>
          <a:p>
            <a:r>
              <a:rPr lang="fa-IR" dirty="0" smtClean="0"/>
              <a:t>نمونه سوالات امتحان درس الکترونیک عمومی</a:t>
            </a:r>
            <a:endParaRPr lang="en-US" dirty="0"/>
          </a:p>
        </p:txBody>
      </p:sp>
    </p:spTree>
  </p:cSld>
  <p:clrMapOvr>
    <a:masterClrMapping/>
  </p:clrMapOvr>
  <p:transition spd="slow">
    <p:dissolve/>
    <p:sndAc>
      <p:stSnd>
        <p:snd r:embed="rId2" name="chimes.wav"/>
      </p:stSnd>
    </p:sndAc>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۱۱-پدیده شکست بهمنی در دیود زنر را توضیح دهید.</a:t>
            </a:r>
          </a:p>
          <a:p>
            <a:r>
              <a:rPr lang="fa-IR" dirty="0" smtClean="0"/>
              <a:t> </a:t>
            </a:r>
          </a:p>
          <a:p>
            <a:r>
              <a:rPr lang="fa-IR" dirty="0" smtClean="0"/>
              <a:t>۱۲-مقاومت استاتیک و دینامیک دیود را تعریف کنید.</a:t>
            </a:r>
          </a:p>
          <a:p>
            <a:r>
              <a:rPr lang="fa-IR" dirty="0" smtClean="0"/>
              <a:t>۱۳-منظور از الکترون ازاد و حفره در کریستال نیمه هادی چیست؟</a:t>
            </a:r>
          </a:p>
          <a:p>
            <a:r>
              <a:rPr lang="fa-IR" dirty="0" smtClean="0"/>
              <a:t>۱۴-طرز تشکیل نیمه هادی نوع </a:t>
            </a:r>
            <a:r>
              <a:rPr lang="en-US" dirty="0" smtClean="0"/>
              <a:t>N </a:t>
            </a:r>
            <a:r>
              <a:rPr lang="fa-IR" dirty="0" smtClean="0"/>
              <a:t>را بارسم شکل بیان کنید.</a:t>
            </a:r>
          </a:p>
          <a:p>
            <a:r>
              <a:rPr lang="fa-IR" dirty="0" smtClean="0"/>
              <a:t>۱۵-تاثیر دما بر جریان اشباع معکوس دیود را بیان کنید.</a:t>
            </a:r>
          </a:p>
          <a:p>
            <a:r>
              <a:rPr lang="fa-IR" dirty="0" smtClean="0"/>
              <a:t>۱۶-منحنی تقریبی ظرفیت خازن نسبت به ولتاژ معکوس در دیود خازنی را رسم کنید.</a:t>
            </a:r>
            <a:endParaRPr lang="en-US" dirty="0" smtClean="0"/>
          </a:p>
          <a:p>
            <a:endParaRPr lang="en-US" dirty="0"/>
          </a:p>
        </p:txBody>
      </p:sp>
      <p:sp>
        <p:nvSpPr>
          <p:cNvPr id="3" name="Footer Placeholder 2"/>
          <p:cNvSpPr>
            <a:spLocks noGrp="1"/>
          </p:cNvSpPr>
          <p:nvPr>
            <p:ph type="ftr" sz="quarter" idx="11"/>
          </p:nvPr>
        </p:nvSpPr>
        <p:spPr/>
        <p:txBody>
          <a:bodyPr/>
          <a:lstStyle/>
          <a:p>
            <a:endParaRPr lang="fa-IR"/>
          </a:p>
        </p:txBody>
      </p:sp>
      <p:sp>
        <p:nvSpPr>
          <p:cNvPr id="4" name="Title 3"/>
          <p:cNvSpPr>
            <a:spLocks noGrp="1"/>
          </p:cNvSpPr>
          <p:nvPr>
            <p:ph type="title"/>
          </p:nvPr>
        </p:nvSpPr>
        <p:spPr/>
        <p:txBody>
          <a:bodyPr/>
          <a:lstStyle/>
          <a:p>
            <a:r>
              <a:rPr lang="fa-IR" dirty="0" smtClean="0"/>
              <a:t>نمونه سوالات امتحان درس الکترونیک عمومی</a:t>
            </a:r>
            <a:endParaRPr lang="en-US" dirty="0"/>
          </a:p>
        </p:txBody>
      </p:sp>
    </p:spTree>
  </p:cSld>
  <p:clrMapOvr>
    <a:masterClrMapping/>
  </p:clrMapOvr>
  <p:transition spd="slow">
    <p:dissolv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 هم فاز</a:t>
            </a:r>
            <a:endParaRPr lang="fa-IR" dirty="0"/>
          </a:p>
        </p:txBody>
      </p:sp>
      <p:sp>
        <p:nvSpPr>
          <p:cNvPr id="3" name="Title 2"/>
          <p:cNvSpPr>
            <a:spLocks noGrp="1"/>
          </p:cNvSpPr>
          <p:nvPr>
            <p:ph type="title"/>
          </p:nvPr>
        </p:nvSpPr>
        <p:spPr/>
        <p:txBody>
          <a:bodyPr/>
          <a:lstStyle/>
          <a:p>
            <a:r>
              <a:rPr lang="fa-IR" dirty="0" smtClean="0"/>
              <a:t>نمودارهای فازو غیر هم فاز</a:t>
            </a:r>
            <a:endParaRPr lang="fa-IR" dirty="0"/>
          </a:p>
        </p:txBody>
      </p:sp>
      <p:sp>
        <p:nvSpPr>
          <p:cNvPr id="4" name="Down Arrow 3"/>
          <p:cNvSpPr/>
          <p:nvPr/>
        </p:nvSpPr>
        <p:spPr>
          <a:xfrm>
            <a:off x="1928794" y="2143116"/>
            <a:ext cx="357190" cy="4000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428728" y="4000504"/>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Curved Down Arrow 5"/>
          <p:cNvSpPr/>
          <p:nvPr/>
        </p:nvSpPr>
        <p:spPr>
          <a:xfrm>
            <a:off x="2214546" y="3214686"/>
            <a:ext cx="2143140" cy="1000132"/>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solidFill>
                <a:schemeClr val="tx1"/>
              </a:solidFill>
            </a:endParaRPr>
          </a:p>
        </p:txBody>
      </p:sp>
      <p:sp>
        <p:nvSpPr>
          <p:cNvPr id="7" name="Curved Up Arrow 6"/>
          <p:cNvSpPr/>
          <p:nvPr/>
        </p:nvSpPr>
        <p:spPr>
          <a:xfrm>
            <a:off x="4071934" y="4357694"/>
            <a:ext cx="2143140" cy="1143008"/>
          </a:xfrm>
          <a:prstGeom prst="curvedUp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solidFill>
                <a:schemeClr val="tx1"/>
              </a:solidFill>
            </a:endParaRPr>
          </a:p>
        </p:txBody>
      </p:sp>
      <p:sp>
        <p:nvSpPr>
          <p:cNvPr id="8" name="Curved Down Arrow 7"/>
          <p:cNvSpPr/>
          <p:nvPr/>
        </p:nvSpPr>
        <p:spPr>
          <a:xfrm>
            <a:off x="2214546" y="3571876"/>
            <a:ext cx="2071702" cy="795342"/>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9" name="Curved Up Arrow 8"/>
          <p:cNvSpPr/>
          <p:nvPr/>
        </p:nvSpPr>
        <p:spPr>
          <a:xfrm>
            <a:off x="4071934" y="4357694"/>
            <a:ext cx="2000264" cy="857256"/>
          </a:xfrm>
          <a:prstGeom prst="curvedUp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10" name="Footer Placeholder 9"/>
          <p:cNvSpPr>
            <a:spLocks noGrp="1"/>
          </p:cNvSpPr>
          <p:nvPr>
            <p:ph type="ftr" sz="quarter" idx="11"/>
          </p:nvPr>
        </p:nvSpPr>
        <p:spPr/>
        <p:txBody>
          <a:bodyPr/>
          <a:lstStyle/>
          <a:p>
            <a:endParaRPr lang="fa-IR"/>
          </a:p>
        </p:txBody>
      </p:sp>
    </p:spTree>
  </p:cSld>
  <p:clrMapOvr>
    <a:masterClrMapping/>
  </p:clrMapOvr>
  <p:transition spd="slow">
    <p:diamond/>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 غیر هم فاز</a:t>
            </a:r>
            <a:endParaRPr lang="fa-IR" dirty="0"/>
          </a:p>
        </p:txBody>
      </p:sp>
      <p:sp>
        <p:nvSpPr>
          <p:cNvPr id="3" name="Title 2"/>
          <p:cNvSpPr>
            <a:spLocks noGrp="1"/>
          </p:cNvSpPr>
          <p:nvPr>
            <p:ph type="title"/>
          </p:nvPr>
        </p:nvSpPr>
        <p:spPr/>
        <p:txBody>
          <a:bodyPr/>
          <a:lstStyle/>
          <a:p>
            <a:r>
              <a:rPr lang="fa-IR" dirty="0" smtClean="0"/>
              <a:t>نمودار</a:t>
            </a:r>
            <a:endParaRPr lang="fa-IR" dirty="0"/>
          </a:p>
        </p:txBody>
      </p:sp>
      <p:sp>
        <p:nvSpPr>
          <p:cNvPr id="4" name="Down Arrow 3"/>
          <p:cNvSpPr/>
          <p:nvPr/>
        </p:nvSpPr>
        <p:spPr>
          <a:xfrm>
            <a:off x="1928794" y="2143116"/>
            <a:ext cx="357190" cy="4000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428728" y="4000504"/>
            <a:ext cx="6500858"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Curved Down Arrow 5"/>
          <p:cNvSpPr/>
          <p:nvPr/>
        </p:nvSpPr>
        <p:spPr>
          <a:xfrm>
            <a:off x="2214546" y="3214686"/>
            <a:ext cx="2143140" cy="1000132"/>
          </a:xfrm>
          <a:prstGeom prst="curved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solidFill>
                <a:schemeClr val="tx1"/>
              </a:solidFill>
            </a:endParaRPr>
          </a:p>
        </p:txBody>
      </p:sp>
      <p:sp>
        <p:nvSpPr>
          <p:cNvPr id="7" name="Curved Up Arrow 6"/>
          <p:cNvSpPr/>
          <p:nvPr/>
        </p:nvSpPr>
        <p:spPr>
          <a:xfrm>
            <a:off x="4071934" y="4357694"/>
            <a:ext cx="2143140" cy="1143008"/>
          </a:xfrm>
          <a:prstGeom prst="curvedUp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solidFill>
                <a:schemeClr val="tx1"/>
              </a:solidFill>
            </a:endParaRPr>
          </a:p>
        </p:txBody>
      </p:sp>
      <p:sp>
        <p:nvSpPr>
          <p:cNvPr id="8" name="Curved Down Arrow 7"/>
          <p:cNvSpPr/>
          <p:nvPr/>
        </p:nvSpPr>
        <p:spPr>
          <a:xfrm>
            <a:off x="2857488" y="3143248"/>
            <a:ext cx="2071702" cy="1009656"/>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9" name="Curved Up Arrow 8"/>
          <p:cNvSpPr/>
          <p:nvPr/>
        </p:nvSpPr>
        <p:spPr>
          <a:xfrm>
            <a:off x="4572000" y="4429132"/>
            <a:ext cx="2143140" cy="1071570"/>
          </a:xfrm>
          <a:prstGeom prst="curvedUp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10" name="Footer Placeholder 9"/>
          <p:cNvSpPr>
            <a:spLocks noGrp="1"/>
          </p:cNvSpPr>
          <p:nvPr>
            <p:ph type="ftr" sz="quarter" idx="11"/>
          </p:nvPr>
        </p:nvSpPr>
        <p:spPr/>
        <p:txBody>
          <a:bodyPr/>
          <a:lstStyle/>
          <a:p>
            <a:endParaRPr lang="fa-IR"/>
          </a:p>
        </p:txBody>
      </p:sp>
    </p:spTree>
  </p:cSld>
  <p:clrMapOvr>
    <a:masterClrMapping/>
  </p:clrMapOvr>
  <p:transition spd="slow">
    <p:split dir="in"/>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جلسه دوم                        خازن</a:t>
            </a:r>
            <a:endParaRPr lang="fa-IR" dirty="0"/>
          </a:p>
        </p:txBody>
      </p:sp>
      <p:sp>
        <p:nvSpPr>
          <p:cNvPr id="9" name="Content Placeholder 8"/>
          <p:cNvSpPr>
            <a:spLocks noGrp="1"/>
          </p:cNvSpPr>
          <p:nvPr>
            <p:ph idx="1"/>
          </p:nvPr>
        </p:nvSpPr>
        <p:spPr/>
        <p:txBody>
          <a:bodyPr/>
          <a:lstStyle/>
          <a:p>
            <a:r>
              <a:rPr lang="fa-IR" dirty="0" smtClean="0">
                <a:solidFill>
                  <a:schemeClr val="accent6"/>
                </a:solidFill>
              </a:rPr>
              <a:t>تعریف خازن:</a:t>
            </a:r>
            <a:r>
              <a:rPr lang="fa-IR" dirty="0" smtClean="0"/>
              <a:t>خازن وسیله ای دارای دو صفحه ی رساناکه با یک دی الکتریک از هم فاصله گرفته می باشند</a:t>
            </a:r>
          </a:p>
          <a:p>
            <a:r>
              <a:rPr lang="fa-IR" dirty="0" smtClean="0">
                <a:solidFill>
                  <a:schemeClr val="accent6"/>
                </a:solidFill>
              </a:rPr>
              <a:t>نماد خازن:</a:t>
            </a:r>
            <a:r>
              <a:rPr lang="fa-IR" dirty="0" smtClean="0"/>
              <a:t>خازن را با علامت </a:t>
            </a:r>
            <a:r>
              <a:rPr lang="en-US" dirty="0" smtClean="0"/>
              <a:t>c</a:t>
            </a:r>
            <a:r>
              <a:rPr lang="fa-IR" dirty="0" smtClean="0"/>
              <a:t>نشان می دهند</a:t>
            </a:r>
          </a:p>
          <a:p>
            <a:r>
              <a:rPr lang="fa-IR" dirty="0" smtClean="0">
                <a:solidFill>
                  <a:schemeClr val="accent6"/>
                </a:solidFill>
              </a:rPr>
              <a:t>یکا های خازن:</a:t>
            </a:r>
            <a:r>
              <a:rPr lang="fa-IR" dirty="0" smtClean="0"/>
              <a:t>یکای اصلی فاراد می باشد ولی از یکا های نانو فاراد-پیکو فاراد- میکرو فاراد-میلی فاراد استفاده می کنند</a:t>
            </a:r>
          </a:p>
          <a:p>
            <a:r>
              <a:rPr lang="fa-IR" dirty="0" smtClean="0">
                <a:solidFill>
                  <a:schemeClr val="accent6"/>
                </a:solidFill>
              </a:rPr>
              <a:t>نام انگلیسی:(</a:t>
            </a:r>
            <a:r>
              <a:rPr lang="en-US" dirty="0" smtClean="0">
                <a:solidFill>
                  <a:schemeClr val="accent6"/>
                </a:solidFill>
              </a:rPr>
              <a:t>capacitance</a:t>
            </a:r>
            <a:r>
              <a:rPr lang="fa-IR" dirty="0" smtClean="0">
                <a:solidFill>
                  <a:schemeClr val="accent6"/>
                </a:solidFill>
              </a:rPr>
              <a:t>)</a:t>
            </a:r>
          </a:p>
          <a:p>
            <a:endParaRPr lang="fa-IR" dirty="0">
              <a:solidFill>
                <a:schemeClr val="accent6"/>
              </a:solidFill>
            </a:endParaRPr>
          </a:p>
        </p:txBody>
      </p:sp>
      <p:sp>
        <p:nvSpPr>
          <p:cNvPr id="2" name="Footer Placeholder 1"/>
          <p:cNvSpPr>
            <a:spLocks noGrp="1"/>
          </p:cNvSpPr>
          <p:nvPr>
            <p:ph type="ftr" sz="quarter" idx="11"/>
          </p:nvPr>
        </p:nvSpPr>
        <p:spPr/>
        <p:txBody>
          <a:bodyPr/>
          <a:lstStyle/>
          <a:p>
            <a:endParaRPr lang="fa-IR"/>
          </a:p>
        </p:txBody>
      </p:sp>
    </p:spTree>
  </p:cSld>
  <p:clrMapOvr>
    <a:masterClrMapping/>
  </p:clrMapOvr>
  <p:transition spd="slow">
    <p:plus/>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نماد خازن درمدار</a:t>
            </a:r>
            <a:endParaRPr lang="fa-IR" dirty="0"/>
          </a:p>
        </p:txBody>
      </p:sp>
      <p:pic>
        <p:nvPicPr>
          <p:cNvPr id="2050" name="Picture 2"/>
          <p:cNvPicPr>
            <a:picLocks noGrp="1" noChangeAspect="1" noChangeArrowheads="1"/>
          </p:cNvPicPr>
          <p:nvPr>
            <p:ph idx="1"/>
          </p:nvPr>
        </p:nvPicPr>
        <p:blipFill>
          <a:blip r:embed="rId3"/>
          <a:srcRect/>
          <a:stretch>
            <a:fillRect/>
          </a:stretch>
        </p:blipFill>
        <p:spPr bwMode="auto">
          <a:xfrm>
            <a:off x="1857356" y="1643051"/>
            <a:ext cx="4929222" cy="4429156"/>
          </a:xfrm>
          <a:prstGeom prst="rect">
            <a:avLst/>
          </a:prstGeom>
          <a:noFill/>
          <a:ln w="9525">
            <a:noFill/>
            <a:miter lim="800000"/>
            <a:headEnd/>
            <a:tailEnd/>
          </a:ln>
          <a:effectLst/>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split dir="in"/>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3"/>
                </a:solidFill>
              </a:rPr>
              <a:t>انواع خازن:</a:t>
            </a:r>
            <a:r>
              <a:rPr lang="fa-IR" dirty="0" smtClean="0">
                <a:solidFill>
                  <a:srgbClr val="92D050"/>
                </a:solidFill>
              </a:rPr>
              <a:t>1-سری2-موازی</a:t>
            </a:r>
          </a:p>
          <a:p>
            <a:r>
              <a:rPr lang="fa-IR" dirty="0" smtClean="0">
                <a:solidFill>
                  <a:srgbClr val="92D050"/>
                </a:solidFill>
              </a:rPr>
              <a:t>سری:</a:t>
            </a:r>
            <a:r>
              <a:rPr lang="fa-IR" dirty="0" smtClean="0"/>
              <a:t>اگر خازن را به صورت پشت سر هم مانند شکل صفحه بعد ببندیم خازن سری می باشد</a:t>
            </a:r>
          </a:p>
          <a:p>
            <a:r>
              <a:rPr lang="fa-IR" dirty="0" smtClean="0">
                <a:solidFill>
                  <a:schemeClr val="accent3"/>
                </a:solidFill>
              </a:rPr>
              <a:t>فرمول:</a:t>
            </a:r>
            <a:r>
              <a:rPr lang="en-US" dirty="0" smtClean="0"/>
              <a:t> </a:t>
            </a:r>
          </a:p>
          <a:p>
            <a:endParaRPr lang="fa-IR" dirty="0" smtClean="0">
              <a:solidFill>
                <a:schemeClr val="accent3"/>
              </a:solidFill>
            </a:endParaRPr>
          </a:p>
          <a:p>
            <a:r>
              <a:rPr lang="fa-IR" dirty="0" smtClean="0">
                <a:solidFill>
                  <a:srgbClr val="92D050"/>
                </a:solidFill>
              </a:rPr>
              <a:t>موازی:</a:t>
            </a:r>
            <a:r>
              <a:rPr lang="fa-IR" dirty="0" smtClean="0"/>
              <a:t>اگر خازن را به صورت موازی هم مانند شکل 2 صفحه بعد ببندیم خازن موازی می باشد</a:t>
            </a:r>
          </a:p>
          <a:p>
            <a:r>
              <a:rPr lang="fa-IR" dirty="0" smtClean="0">
                <a:solidFill>
                  <a:schemeClr val="accent3"/>
                </a:solidFill>
              </a:rPr>
              <a:t>فرمول:</a:t>
            </a:r>
            <a:endParaRPr lang="fa-IR" dirty="0">
              <a:solidFill>
                <a:schemeClr val="accent3"/>
              </a:solidFill>
            </a:endParaRPr>
          </a:p>
        </p:txBody>
      </p:sp>
      <p:sp>
        <p:nvSpPr>
          <p:cNvPr id="3" name="Title 2"/>
          <p:cNvSpPr>
            <a:spLocks noGrp="1"/>
          </p:cNvSpPr>
          <p:nvPr>
            <p:ph type="title"/>
          </p:nvPr>
        </p:nvSpPr>
        <p:spPr/>
        <p:txBody>
          <a:bodyPr/>
          <a:lstStyle/>
          <a:p>
            <a:r>
              <a:rPr lang="fa-IR" dirty="0" smtClean="0"/>
              <a:t>انواع خازن</a:t>
            </a:r>
            <a:endParaRPr lang="fa-IR" dirty="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2786058"/>
            <a:ext cx="381000" cy="800100"/>
          </a:xfrm>
          <a:prstGeom prst="rect">
            <a:avLst/>
          </a:prstGeom>
          <a:noFill/>
        </p:spPr>
      </p:pic>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71736" y="2786058"/>
            <a:ext cx="714375" cy="800100"/>
          </a:xfrm>
          <a:prstGeom prst="rect">
            <a:avLst/>
          </a:prstGeom>
          <a:noFill/>
        </p:spPr>
      </p:pic>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357554" y="2786058"/>
            <a:ext cx="1362075" cy="800100"/>
          </a:xfrm>
          <a:prstGeom prst="rect">
            <a:avLst/>
          </a:prstGeom>
          <a:noFill/>
        </p:spPr>
      </p:pic>
      <p:sp>
        <p:nvSpPr>
          <p:cNvPr id="308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81"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14546" y="4714884"/>
            <a:ext cx="2619375" cy="447675"/>
          </a:xfrm>
          <a:prstGeom prst="rect">
            <a:avLst/>
          </a:prstGeom>
          <a:noFill/>
        </p:spPr>
      </p:pic>
      <p:sp>
        <p:nvSpPr>
          <p:cNvPr id="3083" name="Rectangle 11"/>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905125" algn="l"/>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fa-IR" dirty="0" smtClean="0"/>
              <a:t>نمودار های سری و موازی</a:t>
            </a:r>
            <a:br>
              <a:rPr lang="fa-IR" dirty="0" smtClean="0"/>
            </a:br>
            <a:r>
              <a:rPr lang="fa-IR" dirty="0" smtClean="0"/>
              <a:t>نمودارسری</a:t>
            </a:r>
            <a:endParaRPr lang="fa-IR" dirty="0"/>
          </a:p>
        </p:txBody>
      </p:sp>
      <p:sp>
        <p:nvSpPr>
          <p:cNvPr id="4" name="Content Placeholder 3"/>
          <p:cNvSpPr>
            <a:spLocks noGrp="1"/>
          </p:cNvSpPr>
          <p:nvPr>
            <p:ph idx="1"/>
          </p:nvPr>
        </p:nvSpPr>
        <p:spPr/>
        <p:txBody>
          <a:bodyPr/>
          <a:lstStyle/>
          <a:p>
            <a:r>
              <a:rPr lang="fa-IR" dirty="0" smtClean="0"/>
              <a:t>سری</a:t>
            </a:r>
            <a:endParaRPr lang="fa-IR" dirty="0"/>
          </a:p>
        </p:txBody>
      </p:sp>
      <p:cxnSp>
        <p:nvCxnSpPr>
          <p:cNvPr id="6" name="Straight Connector 5"/>
          <p:cNvCxnSpPr/>
          <p:nvPr/>
        </p:nvCxnSpPr>
        <p:spPr>
          <a:xfrm rot="5400000">
            <a:off x="1143770" y="3571876"/>
            <a:ext cx="22852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285984" y="2428868"/>
            <a:ext cx="17859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857620" y="2428868"/>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072728" y="2428074"/>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429124" y="2428868"/>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5430050" y="2428074"/>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5144298" y="2428074"/>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15008" y="2428868"/>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142710" y="3571876"/>
            <a:ext cx="228681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2285984" y="4714884"/>
            <a:ext cx="4000528" cy="1588"/>
          </a:xfrm>
          <a:prstGeom prst="line">
            <a:avLst/>
          </a:prstGeom>
        </p:spPr>
        <p:style>
          <a:lnRef idx="1">
            <a:schemeClr val="accent1"/>
          </a:lnRef>
          <a:fillRef idx="0">
            <a:schemeClr val="accent1"/>
          </a:fillRef>
          <a:effectRef idx="0">
            <a:schemeClr val="accent1"/>
          </a:effectRef>
          <a:fontRef idx="minor">
            <a:schemeClr val="tx1"/>
          </a:fontRef>
        </p:style>
      </p:cxnSp>
      <p:sp>
        <p:nvSpPr>
          <p:cNvPr id="942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0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00496" y="1785926"/>
            <a:ext cx="333375" cy="447675"/>
          </a:xfrm>
          <a:prstGeom prst="rect">
            <a:avLst/>
          </a:prstGeom>
          <a:noFill/>
        </p:spPr>
      </p:pic>
      <p:sp>
        <p:nvSpPr>
          <p:cNvPr id="942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11"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429256" y="1785926"/>
            <a:ext cx="333375" cy="447675"/>
          </a:xfrm>
          <a:prstGeom prst="rect">
            <a:avLst/>
          </a:prstGeom>
          <a:noFill/>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wipe dir="d"/>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رسم خازن موازی</a:t>
            </a:r>
            <a:endParaRPr lang="fa-IR" dirty="0"/>
          </a:p>
        </p:txBody>
      </p:sp>
      <p:pic>
        <p:nvPicPr>
          <p:cNvPr id="2050" name="Picture 2" descr="C:\Documents and Settings\m.r.dviros\My Documents\دد\untitled.bmp"/>
          <p:cNvPicPr>
            <a:picLocks noGrp="1" noChangeAspect="1" noChangeArrowheads="1"/>
          </p:cNvPicPr>
          <p:nvPr>
            <p:ph idx="1"/>
          </p:nvPr>
        </p:nvPicPr>
        <p:blipFill>
          <a:blip r:embed="rId3"/>
          <a:srcRect/>
          <a:stretch>
            <a:fillRect/>
          </a:stretch>
        </p:blipFill>
        <p:spPr bwMode="auto">
          <a:xfrm>
            <a:off x="1019603" y="1481138"/>
            <a:ext cx="7104794" cy="4525962"/>
          </a:xfrm>
          <a:prstGeom prst="rect">
            <a:avLst/>
          </a:prstGeom>
          <a:noFill/>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wheel spokes="3"/>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4"/>
                </a:solidFill>
              </a:rPr>
              <a:t>فرمول مقاومت ظاهری(راکتانس):</a:t>
            </a:r>
            <a:endParaRPr lang="fa-IR" dirty="0">
              <a:solidFill>
                <a:schemeClr val="accent4"/>
              </a:solidFill>
            </a:endParaRPr>
          </a:p>
        </p:txBody>
      </p:sp>
      <p:sp>
        <p:nvSpPr>
          <p:cNvPr id="3" name="Title 2"/>
          <p:cNvSpPr>
            <a:spLocks noGrp="1"/>
          </p:cNvSpPr>
          <p:nvPr>
            <p:ph type="title"/>
          </p:nvPr>
        </p:nvSpPr>
        <p:spPr/>
        <p:txBody>
          <a:bodyPr/>
          <a:lstStyle/>
          <a:p>
            <a:r>
              <a:rPr lang="fa-IR" dirty="0" smtClean="0"/>
              <a:t>فرمول</a:t>
            </a:r>
            <a:endParaRPr lang="fa-IR"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85786" y="2714620"/>
            <a:ext cx="1190625" cy="800100"/>
          </a:xfrm>
          <a:prstGeom prst="rect">
            <a:avLst/>
          </a:prstGeom>
          <a:noFill/>
        </p:spPr>
      </p:pic>
      <p:sp>
        <p:nvSpPr>
          <p:cNvPr id="3075"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Bent Arrow 6"/>
          <p:cNvSpPr/>
          <p:nvPr/>
        </p:nvSpPr>
        <p:spPr>
          <a:xfrm>
            <a:off x="2143108" y="2428868"/>
            <a:ext cx="357190" cy="714380"/>
          </a:xfrm>
          <a:prstGeom prst="bentArrow">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a:solidFill>
                <a:schemeClr val="tx1"/>
              </a:solidFill>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71736" y="2071678"/>
            <a:ext cx="1381125" cy="1123950"/>
          </a:xfrm>
          <a:prstGeom prst="rect">
            <a:avLst/>
          </a:prstGeom>
          <a:noFill/>
        </p:spPr>
      </p:pic>
      <p:sp>
        <p:nvSpPr>
          <p:cNvPr id="3078" name="Rectangle 6"/>
          <p:cNvSpPr>
            <a:spLocks noChangeArrowheads="1"/>
          </p:cNvSpPr>
          <p:nvPr/>
        </p:nvSpPr>
        <p:spPr bwMode="auto">
          <a:xfrm>
            <a:off x="0" y="1581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Notched Right Arrow 11"/>
          <p:cNvSpPr/>
          <p:nvPr/>
        </p:nvSpPr>
        <p:spPr>
          <a:xfrm>
            <a:off x="2143108" y="3500438"/>
            <a:ext cx="1428760" cy="214314"/>
          </a:xfrm>
          <a:prstGeom prst="notched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308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643306" y="3143248"/>
            <a:ext cx="1428750" cy="800100"/>
          </a:xfrm>
          <a:prstGeom prst="rect">
            <a:avLst/>
          </a:prstGeom>
          <a:noFill/>
        </p:spPr>
      </p:pic>
      <p:sp>
        <p:nvSpPr>
          <p:cNvPr id="3081" name="Rectangle 9"/>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dir="r"/>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5940444"/>
          </a:xfrm>
        </p:spPr>
        <p:txBody>
          <a:bodyPr>
            <a:normAutofit/>
          </a:bodyPr>
          <a:lstStyle/>
          <a:p>
            <a:pPr algn="ctr"/>
            <a:r>
              <a:rPr lang="fa-IR" dirty="0" smtClean="0"/>
              <a:t>دانشکده فنی حرفه ای دورود</a:t>
            </a:r>
            <a:r>
              <a:rPr lang="fa-IR" dirty="0" smtClean="0"/>
              <a:t/>
            </a:r>
            <a:br>
              <a:rPr lang="fa-IR" dirty="0" smtClean="0"/>
            </a:br>
            <a:r>
              <a:rPr lang="fa-IR" dirty="0" smtClean="0"/>
              <a:t>نام استاد : </a:t>
            </a:r>
            <a:r>
              <a:rPr lang="fa-IR" dirty="0" smtClean="0"/>
              <a:t>سجاد خوانساری</a:t>
            </a:r>
            <a:r>
              <a:rPr lang="fa-IR" dirty="0" smtClean="0"/>
              <a:t/>
            </a:r>
            <a:br>
              <a:rPr lang="fa-IR" dirty="0" smtClean="0"/>
            </a:br>
            <a:r>
              <a:rPr lang="fa-IR" dirty="0" smtClean="0"/>
              <a:t>رشته : برق صنعتی</a:t>
            </a:r>
            <a:endParaRPr lang="fa-IR" dirty="0"/>
          </a:p>
        </p:txBody>
      </p:sp>
      <p:pic>
        <p:nvPicPr>
          <p:cNvPr id="1026" name="Picture 2" descr="D:\Program Files\Microsoft Office\CLIPART\PUB60COR\AG00052_.GIF"/>
          <p:cNvPicPr>
            <a:picLocks noChangeAspect="1" noChangeArrowheads="1" noCrop="1"/>
          </p:cNvPicPr>
          <p:nvPr/>
        </p:nvPicPr>
        <p:blipFill>
          <a:blip r:embed="rId3"/>
          <a:srcRect/>
          <a:stretch>
            <a:fillRect/>
          </a:stretch>
        </p:blipFill>
        <p:spPr bwMode="auto">
          <a:xfrm>
            <a:off x="571472" y="4500570"/>
            <a:ext cx="1928826" cy="1143008"/>
          </a:xfrm>
          <a:prstGeom prst="rect">
            <a:avLst/>
          </a:prstGeom>
          <a:noFill/>
        </p:spPr>
      </p:pic>
      <p:sp>
        <p:nvSpPr>
          <p:cNvPr id="1146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468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286512" y="5572140"/>
            <a:ext cx="2133600" cy="428625"/>
          </a:xfrm>
          <a:prstGeom prst="rect">
            <a:avLst/>
          </a:prstGeom>
          <a:noFill/>
        </p:spPr>
      </p:pic>
      <p:sp>
        <p:nvSpPr>
          <p:cNvPr id="1146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4691"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857884" y="5572140"/>
            <a:ext cx="400050" cy="428625"/>
          </a:xfrm>
          <a:prstGeom prst="rect">
            <a:avLst/>
          </a:prstGeom>
          <a:noFill/>
        </p:spPr>
      </p:pic>
      <p:sp>
        <p:nvSpPr>
          <p:cNvPr id="3" name="Footer Placeholder 2"/>
          <p:cNvSpPr>
            <a:spLocks noGrp="1"/>
          </p:cNvSpPr>
          <p:nvPr>
            <p:ph type="ftr" sz="quarter" idx="11"/>
          </p:nvPr>
        </p:nvSpPr>
        <p:spPr/>
        <p:txBody>
          <a:bodyPr/>
          <a:lstStyle/>
          <a:p>
            <a:endParaRPr lang="fa-IR" dirty="0"/>
          </a:p>
        </p:txBody>
      </p:sp>
    </p:spTree>
  </p:cSld>
  <p:clrMapOvr>
    <a:masterClrMapping/>
  </p:clrMapOvr>
  <p:transition spd="slow">
    <p:wipe dir="d"/>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tx2"/>
                </a:solidFill>
              </a:rPr>
              <a:t>نکته:باید بدانیم که درخازن ولتا</a:t>
            </a:r>
            <a:r>
              <a:rPr lang="fa-IR" dirty="0" smtClean="0"/>
              <a:t>ﮋ </a:t>
            </a:r>
            <a:r>
              <a:rPr lang="fa-IR" dirty="0" smtClean="0">
                <a:solidFill>
                  <a:schemeClr val="tx2"/>
                </a:solidFill>
              </a:rPr>
              <a:t>نسبت به جریان 90 در جه عقب تر می باشد</a:t>
            </a:r>
            <a:endParaRPr lang="fa-IR" dirty="0">
              <a:solidFill>
                <a:schemeClr val="tx2"/>
              </a:solidFill>
            </a:endParaRPr>
          </a:p>
        </p:txBody>
      </p:sp>
      <p:sp>
        <p:nvSpPr>
          <p:cNvPr id="3" name="Title 2"/>
          <p:cNvSpPr>
            <a:spLocks noGrp="1"/>
          </p:cNvSpPr>
          <p:nvPr>
            <p:ph type="title"/>
          </p:nvPr>
        </p:nvSpPr>
        <p:spPr/>
        <p:txBody>
          <a:bodyPr/>
          <a:lstStyle/>
          <a:p>
            <a:r>
              <a:rPr lang="fa-IR" dirty="0" smtClean="0"/>
              <a:t>نکته</a:t>
            </a:r>
            <a:endParaRPr lang="fa-IR" dirty="0"/>
          </a:p>
        </p:txBody>
      </p:sp>
      <p:sp>
        <p:nvSpPr>
          <p:cNvPr id="4" name="Down Arrow 3"/>
          <p:cNvSpPr/>
          <p:nvPr/>
        </p:nvSpPr>
        <p:spPr>
          <a:xfrm>
            <a:off x="1285852" y="3143248"/>
            <a:ext cx="357190"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Minus 5"/>
          <p:cNvSpPr/>
          <p:nvPr/>
        </p:nvSpPr>
        <p:spPr>
          <a:xfrm>
            <a:off x="571472" y="4929198"/>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Left Arrow 6"/>
          <p:cNvSpPr/>
          <p:nvPr/>
        </p:nvSpPr>
        <p:spPr>
          <a:xfrm>
            <a:off x="2428860" y="4286256"/>
            <a:ext cx="1785950" cy="428628"/>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429256" y="4714884"/>
            <a:ext cx="371475" cy="447675"/>
          </a:xfrm>
          <a:prstGeom prst="rect">
            <a:avLst/>
          </a:prstGeom>
          <a:noFill/>
        </p:spPr>
      </p:pic>
      <p:sp>
        <p:nvSpPr>
          <p:cNvPr id="102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43042" y="2714620"/>
            <a:ext cx="428628" cy="447675"/>
          </a:xfrm>
          <a:prstGeom prst="rect">
            <a:avLst/>
          </a:prstGeom>
          <a:noFill/>
        </p:spPr>
      </p:pic>
      <p:sp>
        <p:nvSpPr>
          <p:cNvPr id="103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928926" y="3857628"/>
            <a:ext cx="933450" cy="485775"/>
          </a:xfrm>
          <a:prstGeom prst="rect">
            <a:avLst/>
          </a:prstGeom>
          <a:noFill/>
        </p:spPr>
      </p:pic>
      <p:sp>
        <p:nvSpPr>
          <p:cNvPr id="1033" name="Rectangle 9"/>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00B050"/>
                </a:solidFill>
              </a:rPr>
              <a:t>حالت های سلف در زمان صفر پس از وصل کلید:</a:t>
            </a:r>
            <a:r>
              <a:rPr lang="fa-IR" dirty="0" smtClean="0"/>
              <a:t>1-اگر در لحظه صفر بدون جریان اولیه باشد در زمان</a:t>
            </a:r>
            <a:r>
              <a:rPr lang="en-US" dirty="0" smtClean="0"/>
              <a:t>t=0</a:t>
            </a:r>
            <a:r>
              <a:rPr lang="fa-IR" dirty="0" smtClean="0"/>
              <a:t>از دید مدار یا دو پایانه </a:t>
            </a:r>
            <a:r>
              <a:rPr lang="en-US" dirty="0" smtClean="0"/>
              <a:t>a</a:t>
            </a:r>
            <a:r>
              <a:rPr lang="fa-IR" dirty="0" smtClean="0"/>
              <a:t>و</a:t>
            </a:r>
            <a:r>
              <a:rPr lang="en-US" dirty="0" smtClean="0"/>
              <a:t>b</a:t>
            </a:r>
            <a:r>
              <a:rPr lang="fa-IR" dirty="0" smtClean="0"/>
              <a:t>اتصال باز است2-در زمان بی نهایت سلف اتصال کوتاه می باشد</a:t>
            </a:r>
          </a:p>
          <a:p>
            <a:r>
              <a:rPr lang="fa-IR" dirty="0" smtClean="0">
                <a:solidFill>
                  <a:srgbClr val="00B050"/>
                </a:solidFill>
              </a:rPr>
              <a:t>نماد سلف:</a:t>
            </a:r>
            <a:r>
              <a:rPr lang="fa-IR" dirty="0" smtClean="0"/>
              <a:t>سلف را با نماد(</a:t>
            </a:r>
            <a:r>
              <a:rPr lang="en-US" dirty="0" smtClean="0"/>
              <a:t>I</a:t>
            </a:r>
            <a:r>
              <a:rPr lang="fa-IR" dirty="0" smtClean="0"/>
              <a:t>) نشان می دهند</a:t>
            </a:r>
          </a:p>
          <a:p>
            <a:r>
              <a:rPr lang="fa-IR" dirty="0" smtClean="0">
                <a:solidFill>
                  <a:srgbClr val="00B050"/>
                </a:solidFill>
              </a:rPr>
              <a:t>یکای سلف:</a:t>
            </a:r>
            <a:r>
              <a:rPr lang="fa-IR" dirty="0" smtClean="0"/>
              <a:t>یکای سلف هانری می باشد که ان را با نماد(</a:t>
            </a:r>
            <a:r>
              <a:rPr lang="en-US" dirty="0" smtClean="0"/>
              <a:t>H</a:t>
            </a:r>
            <a:r>
              <a:rPr lang="fa-IR" dirty="0" smtClean="0"/>
              <a:t>)نشان می دهند</a:t>
            </a:r>
          </a:p>
          <a:p>
            <a:r>
              <a:rPr lang="fa-IR" dirty="0" smtClean="0">
                <a:solidFill>
                  <a:srgbClr val="00B050"/>
                </a:solidFill>
              </a:rPr>
              <a:t>نام انگلیسی:</a:t>
            </a:r>
            <a:r>
              <a:rPr lang="fa-IR" dirty="0" smtClean="0"/>
              <a:t>(</a:t>
            </a:r>
            <a:r>
              <a:rPr lang="en-US" dirty="0" smtClean="0"/>
              <a:t>Inductance</a:t>
            </a:r>
            <a:r>
              <a:rPr lang="fa-IR" dirty="0" smtClean="0"/>
              <a:t>)</a:t>
            </a:r>
            <a:endParaRPr lang="fa-IR" dirty="0">
              <a:solidFill>
                <a:srgbClr val="00B050"/>
              </a:solidFill>
            </a:endParaRPr>
          </a:p>
        </p:txBody>
      </p:sp>
      <p:sp>
        <p:nvSpPr>
          <p:cNvPr id="3" name="Title 2"/>
          <p:cNvSpPr>
            <a:spLocks noGrp="1"/>
          </p:cNvSpPr>
          <p:nvPr>
            <p:ph type="title"/>
          </p:nvPr>
        </p:nvSpPr>
        <p:spPr/>
        <p:txBody>
          <a:bodyPr/>
          <a:lstStyle/>
          <a:p>
            <a:pPr algn="ctr"/>
            <a:r>
              <a:rPr lang="fa-IR" dirty="0" smtClean="0"/>
              <a:t>جلسه سوم                     سلف </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7030A0"/>
                </a:solidFill>
              </a:rPr>
              <a:t>سلف سری:</a:t>
            </a:r>
            <a:r>
              <a:rPr lang="fa-IR" dirty="0" smtClean="0"/>
              <a:t>اگر سلف را به صورت پشت سر هم ببندیم(مانند خازن) سلف سری بدست می اید</a:t>
            </a:r>
          </a:p>
          <a:p>
            <a:r>
              <a:rPr lang="fa-IR" dirty="0" smtClean="0">
                <a:solidFill>
                  <a:srgbClr val="7030A0"/>
                </a:solidFill>
              </a:rPr>
              <a:t>فرمول:</a:t>
            </a:r>
            <a:r>
              <a:rPr lang="en-US" dirty="0" smtClean="0"/>
              <a:t>LT=L1+L2+…</a:t>
            </a:r>
          </a:p>
          <a:p>
            <a:r>
              <a:rPr lang="fa-IR" dirty="0" smtClean="0">
                <a:solidFill>
                  <a:srgbClr val="7030A0"/>
                </a:solidFill>
              </a:rPr>
              <a:t>سلف موازی: </a:t>
            </a:r>
            <a:r>
              <a:rPr lang="fa-IR" dirty="0" smtClean="0"/>
              <a:t>اگر سلف را به صورت موازی یکدیگر ببندیم سلف موازی بدست می اید</a:t>
            </a:r>
          </a:p>
          <a:p>
            <a:r>
              <a:rPr lang="fa-IR" dirty="0" smtClean="0">
                <a:solidFill>
                  <a:srgbClr val="7030A0"/>
                </a:solidFill>
              </a:rPr>
              <a:t>فرمول:</a:t>
            </a:r>
          </a:p>
          <a:p>
            <a:endParaRPr lang="fa-IR" dirty="0" smtClean="0">
              <a:solidFill>
                <a:srgbClr val="7030A0"/>
              </a:solidFill>
            </a:endParaRPr>
          </a:p>
          <a:p>
            <a:r>
              <a:rPr lang="fa-IR" dirty="0" smtClean="0">
                <a:solidFill>
                  <a:srgbClr val="FF0000"/>
                </a:solidFill>
              </a:rPr>
              <a:t>نکته:</a:t>
            </a:r>
            <a:r>
              <a:rPr lang="en-US" dirty="0" smtClean="0">
                <a:solidFill>
                  <a:srgbClr val="FF0000"/>
                </a:solidFill>
              </a:rPr>
              <a:t>T</a:t>
            </a:r>
            <a:r>
              <a:rPr lang="fa-IR" dirty="0" smtClean="0">
                <a:solidFill>
                  <a:srgbClr val="FF0000"/>
                </a:solidFill>
              </a:rPr>
              <a:t>در اینجا و در خازن ها به معنی کل میباشد</a:t>
            </a:r>
          </a:p>
        </p:txBody>
      </p:sp>
      <p:sp>
        <p:nvSpPr>
          <p:cNvPr id="3" name="Title 2"/>
          <p:cNvSpPr>
            <a:spLocks noGrp="1"/>
          </p:cNvSpPr>
          <p:nvPr>
            <p:ph type="title"/>
          </p:nvPr>
        </p:nvSpPr>
        <p:spPr/>
        <p:txBody>
          <a:bodyPr/>
          <a:lstStyle/>
          <a:p>
            <a:r>
              <a:rPr lang="fa-IR" dirty="0" smtClean="0"/>
              <a:t>انواع سلف</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714876" y="3571876"/>
            <a:ext cx="2562225" cy="800100"/>
          </a:xfrm>
          <a:prstGeom prst="rect">
            <a:avLst/>
          </a:prstGeom>
          <a:noFill/>
        </p:spPr>
      </p:pic>
      <p:sp>
        <p:nvSpPr>
          <p:cNvPr id="1027"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مقاومت ظاهری سلف(راکتانس سلف)</a:t>
            </a:r>
          </a:p>
          <a:p>
            <a:r>
              <a:rPr lang="fa-IR" dirty="0" smtClean="0"/>
              <a:t>فرمول:</a:t>
            </a:r>
          </a:p>
          <a:p>
            <a:endParaRPr lang="fa-IR" dirty="0" smtClean="0"/>
          </a:p>
          <a:p>
            <a:endParaRPr lang="fa-IR" dirty="0" smtClean="0"/>
          </a:p>
          <a:p>
            <a:endParaRPr lang="fa-IR" dirty="0" smtClean="0"/>
          </a:p>
          <a:p>
            <a:endParaRPr lang="fa-IR" dirty="0" smtClean="0"/>
          </a:p>
          <a:p>
            <a:endParaRPr lang="fa-IR" dirty="0" smtClean="0"/>
          </a:p>
          <a:p>
            <a:pPr>
              <a:buNone/>
            </a:pPr>
            <a:endParaRPr lang="fa-IR" dirty="0" smtClean="0"/>
          </a:p>
          <a:p>
            <a:endParaRPr lang="fa-IR" dirty="0"/>
          </a:p>
        </p:txBody>
      </p:sp>
      <p:sp>
        <p:nvSpPr>
          <p:cNvPr id="3" name="Title 2"/>
          <p:cNvSpPr>
            <a:spLocks noGrp="1"/>
          </p:cNvSpPr>
          <p:nvPr>
            <p:ph type="title"/>
          </p:nvPr>
        </p:nvSpPr>
        <p:spPr/>
        <p:txBody>
          <a:bodyPr/>
          <a:lstStyle/>
          <a:p>
            <a:r>
              <a:rPr lang="fa-IR" dirty="0" smtClean="0"/>
              <a:t>مقاومت ظاهری سلف</a:t>
            </a:r>
            <a:endParaRPr lang="fa-IR" dirty="0"/>
          </a:p>
        </p:txBody>
      </p:sp>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4915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2928934"/>
            <a:ext cx="1247775" cy="447675"/>
          </a:xfrm>
          <a:prstGeom prst="rect">
            <a:avLst/>
          </a:prstGeom>
          <a:noFill/>
        </p:spPr>
      </p:pic>
      <p:sp>
        <p:nvSpPr>
          <p:cNvPr id="6" name="Bent Arrow 5"/>
          <p:cNvSpPr/>
          <p:nvPr/>
        </p:nvSpPr>
        <p:spPr>
          <a:xfrm>
            <a:off x="1857356" y="2143116"/>
            <a:ext cx="785818" cy="10001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4915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4915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14612" y="1928802"/>
            <a:ext cx="1409700" cy="800100"/>
          </a:xfrm>
          <a:prstGeom prst="rect">
            <a:avLst/>
          </a:prstGeom>
          <a:noFill/>
        </p:spPr>
      </p:pic>
      <p:sp>
        <p:nvSpPr>
          <p:cNvPr id="49157" name="Rectangle 5"/>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Lightning Bolt 9"/>
          <p:cNvSpPr/>
          <p:nvPr/>
        </p:nvSpPr>
        <p:spPr>
          <a:xfrm>
            <a:off x="2143108" y="3214686"/>
            <a:ext cx="1214446" cy="714380"/>
          </a:xfrm>
          <a:prstGeom prst="lightningBol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4915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49158"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428992" y="3714752"/>
            <a:ext cx="1543050" cy="447675"/>
          </a:xfrm>
          <a:prstGeom prst="rect">
            <a:avLst/>
          </a:prstGeom>
          <a:noFill/>
        </p:spPr>
      </p:pic>
      <p:sp>
        <p:nvSpPr>
          <p:cNvPr id="49160" name="Rectangle 8"/>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نکته:باید بدانیم که درسلف جریان نسبت به ولتاﮋ 90 درجه عقب تر است</a:t>
            </a:r>
            <a:endParaRPr lang="fa-IR" dirty="0"/>
          </a:p>
        </p:txBody>
      </p:sp>
      <p:sp>
        <p:nvSpPr>
          <p:cNvPr id="3" name="Title 2"/>
          <p:cNvSpPr>
            <a:spLocks noGrp="1"/>
          </p:cNvSpPr>
          <p:nvPr>
            <p:ph type="title"/>
          </p:nvPr>
        </p:nvSpPr>
        <p:spPr/>
        <p:txBody>
          <a:bodyPr/>
          <a:lstStyle/>
          <a:p>
            <a:r>
              <a:rPr lang="fa-IR" dirty="0" smtClean="0"/>
              <a:t>نکته</a:t>
            </a:r>
            <a:endParaRPr lang="fa-IR" dirty="0"/>
          </a:p>
        </p:txBody>
      </p:sp>
      <p:sp>
        <p:nvSpPr>
          <p:cNvPr id="6" name="Down Arrow 5"/>
          <p:cNvSpPr/>
          <p:nvPr/>
        </p:nvSpPr>
        <p:spPr>
          <a:xfrm>
            <a:off x="1285852" y="3500438"/>
            <a:ext cx="357190"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Minus 6"/>
          <p:cNvSpPr/>
          <p:nvPr/>
        </p:nvSpPr>
        <p:spPr>
          <a:xfrm>
            <a:off x="785786" y="3286124"/>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Left Arrow 7"/>
          <p:cNvSpPr/>
          <p:nvPr/>
        </p:nvSpPr>
        <p:spPr>
          <a:xfrm>
            <a:off x="2428860" y="4286256"/>
            <a:ext cx="1785950" cy="428628"/>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fa-IR"/>
          </a:p>
        </p:txBody>
      </p:sp>
      <p:pic>
        <p:nvPicPr>
          <p:cNvPr id="9"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28926" y="3857628"/>
            <a:ext cx="933450" cy="485775"/>
          </a:xfrm>
          <a:prstGeom prst="rect">
            <a:avLst/>
          </a:prstGeom>
          <a:noFill/>
        </p:spPr>
      </p:pic>
      <p:sp>
        <p:nvSpPr>
          <p:cNvPr id="501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017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86446" y="3071810"/>
            <a:ext cx="500066" cy="447675"/>
          </a:xfrm>
          <a:prstGeom prst="rect">
            <a:avLst/>
          </a:prstGeom>
          <a:noFill/>
        </p:spPr>
      </p:pic>
      <p:sp>
        <p:nvSpPr>
          <p:cNvPr id="50179"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018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0180"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714480" y="5500702"/>
            <a:ext cx="428628" cy="447675"/>
          </a:xfrm>
          <a:prstGeom prst="rect">
            <a:avLst/>
          </a:prstGeom>
          <a:noFill/>
        </p:spPr>
      </p:pic>
      <p:sp>
        <p:nvSpPr>
          <p:cNvPr id="50182"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428736"/>
            <a:ext cx="8229600" cy="4525963"/>
          </a:xfrm>
        </p:spPr>
        <p:txBody>
          <a:bodyPr/>
          <a:lstStyle/>
          <a:p>
            <a:r>
              <a:rPr lang="fa-IR" dirty="0" smtClean="0"/>
              <a:t>مثال1)معادله زمانی دو کمیت جریان و ولتاﮋ به صورت مقابل می باشد جریان موثر و ولتاﮋموثر را بدست اورید</a:t>
            </a:r>
          </a:p>
          <a:p>
            <a:endParaRPr lang="fa-IR" dirty="0" smtClean="0"/>
          </a:p>
          <a:p>
            <a:endParaRPr lang="fa-IR" dirty="0" smtClean="0"/>
          </a:p>
          <a:p>
            <a:endParaRPr lang="fa-IR" dirty="0" smtClean="0"/>
          </a:p>
          <a:p>
            <a:r>
              <a:rPr lang="fa-IR" dirty="0" smtClean="0"/>
              <a:t>روش حل:ابتدا مشاهده می شود که مسئله چه چیزی به ما داده است و چه چیزی از ما می خواهد سپس اقدام به حل ان می کنیم</a:t>
            </a:r>
          </a:p>
          <a:p>
            <a:r>
              <a:rPr lang="fa-IR" dirty="0" smtClean="0"/>
              <a:t>حل:با توجه به نکته بالا شروع به در اوردن داده های مسئله می کنیم که در اینجا با توجه به فرمول زیر داده ها را می نویسیم</a:t>
            </a:r>
            <a:endParaRPr lang="fa-IR" dirty="0"/>
          </a:p>
        </p:txBody>
      </p:sp>
      <p:sp>
        <p:nvSpPr>
          <p:cNvPr id="3" name="Title 2"/>
          <p:cNvSpPr>
            <a:spLocks noGrp="1"/>
          </p:cNvSpPr>
          <p:nvPr>
            <p:ph type="title"/>
          </p:nvPr>
        </p:nvSpPr>
        <p:spPr/>
        <p:txBody>
          <a:bodyPr/>
          <a:lstStyle/>
          <a:p>
            <a:r>
              <a:rPr lang="fa-IR" dirty="0" smtClean="0"/>
              <a:t>مثال و روش حل فرمول های اموخته شده</a:t>
            </a:r>
            <a:endParaRPr lang="fa-IR"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120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500306"/>
            <a:ext cx="3571875" cy="504825"/>
          </a:xfrm>
          <a:prstGeom prst="rect">
            <a:avLst/>
          </a:prstGeom>
          <a:noFill/>
        </p:spPr>
      </p:pic>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120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3071810"/>
            <a:ext cx="3067050" cy="504825"/>
          </a:xfrm>
          <a:prstGeom prst="rect">
            <a:avLst/>
          </a:prstGeom>
          <a:noFill/>
        </p:spPr>
      </p:pic>
      <p:sp>
        <p:nvSpPr>
          <p:cNvPr id="5120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1205"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3108" y="5786454"/>
            <a:ext cx="3648075" cy="447675"/>
          </a:xfrm>
          <a:prstGeom prst="rect">
            <a:avLst/>
          </a:prstGeom>
          <a:noFill/>
        </p:spPr>
      </p:pic>
      <p:sp>
        <p:nvSpPr>
          <p:cNvPr id="51207" name="Rectangle 7"/>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86017" name="Picture 1" descr="D:\Program Files\Microsoft Office\CLIPART\PUB60COR\AG00021_.GIF"/>
          <p:cNvPicPr>
            <a:picLocks noChangeAspect="1" noChangeArrowheads="1" noCrop="1"/>
          </p:cNvPicPr>
          <p:nvPr/>
        </p:nvPicPr>
        <p:blipFill>
          <a:blip r:embed="rId6"/>
          <a:srcRect/>
          <a:stretch>
            <a:fillRect/>
          </a:stretch>
        </p:blipFill>
        <p:spPr bwMode="auto">
          <a:xfrm>
            <a:off x="7858148" y="0"/>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dir="d"/>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این فرمول نقطه بین </a:t>
            </a:r>
            <a:r>
              <a:rPr lang="en-US" dirty="0" smtClean="0"/>
              <a:t>v</a:t>
            </a:r>
            <a:r>
              <a:rPr lang="fa-IR" dirty="0" smtClean="0"/>
              <a:t>و</a:t>
            </a:r>
            <a:r>
              <a:rPr lang="en-US" dirty="0" err="1" smtClean="0"/>
              <a:t>i</a:t>
            </a:r>
            <a:r>
              <a:rPr lang="fa-IR" dirty="0" smtClean="0"/>
              <a:t>نشان دهنده ی کلمه یا می باشد</a:t>
            </a:r>
          </a:p>
          <a:p>
            <a:r>
              <a:rPr lang="fa-IR" dirty="0" smtClean="0"/>
              <a:t>ادامه حل:سپس با کمک فرمول بالا متوجه می شویم که:</a:t>
            </a:r>
          </a:p>
          <a:p>
            <a:endParaRPr lang="fa-IR" dirty="0" smtClean="0"/>
          </a:p>
          <a:p>
            <a:endParaRPr lang="fa-IR" dirty="0" smtClean="0"/>
          </a:p>
          <a:p>
            <a:endParaRPr lang="fa-IR" dirty="0" smtClean="0"/>
          </a:p>
          <a:p>
            <a:endParaRPr lang="fa-IR" dirty="0" smtClean="0"/>
          </a:p>
          <a:p>
            <a:r>
              <a:rPr lang="fa-IR" dirty="0" smtClean="0"/>
              <a:t>پس داریم:جریان موثر</a:t>
            </a:r>
          </a:p>
          <a:p>
            <a:endParaRPr lang="fa-IR" dirty="0" smtClean="0"/>
          </a:p>
          <a:p>
            <a:endParaRPr lang="fa-IR" dirty="0" smtClean="0"/>
          </a:p>
          <a:p>
            <a:endParaRPr lang="fa-IR" dirty="0" smtClean="0"/>
          </a:p>
          <a:p>
            <a:endParaRPr lang="fa-IR" dirty="0" smtClean="0"/>
          </a:p>
          <a:p>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522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22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2428868"/>
            <a:ext cx="1600200" cy="504825"/>
          </a:xfrm>
          <a:prstGeom prst="rect">
            <a:avLst/>
          </a:prstGeom>
          <a:noFill/>
        </p:spPr>
      </p:pic>
      <p:sp>
        <p:nvSpPr>
          <p:cNvPr id="52227" name="Rectangle 3"/>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22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22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3000372"/>
            <a:ext cx="1866900" cy="504825"/>
          </a:xfrm>
          <a:prstGeom prst="rect">
            <a:avLst/>
          </a:prstGeom>
          <a:noFill/>
        </p:spPr>
      </p:pic>
      <p:sp>
        <p:nvSpPr>
          <p:cNvPr id="52230" name="Rectangle 6"/>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22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22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42910" y="3571876"/>
            <a:ext cx="1228725" cy="447675"/>
          </a:xfrm>
          <a:prstGeom prst="rect">
            <a:avLst/>
          </a:prstGeom>
          <a:noFill/>
        </p:spPr>
      </p:pic>
      <p:sp>
        <p:nvSpPr>
          <p:cNvPr id="522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2233"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285852" y="5072074"/>
            <a:ext cx="3333750" cy="971550"/>
          </a:xfrm>
          <a:prstGeom prst="rect">
            <a:avLst/>
          </a:prstGeom>
          <a:noFill/>
        </p:spPr>
      </p:pic>
      <p:sp>
        <p:nvSpPr>
          <p:cNvPr id="52235" name="Rectangle 11"/>
          <p:cNvSpPr>
            <a:spLocks noChangeArrowheads="1"/>
          </p:cNvSpPr>
          <p:nvPr/>
        </p:nvSpPr>
        <p:spPr bwMode="auto">
          <a:xfrm>
            <a:off x="0" y="1428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strips dir="ld"/>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برای بدست اوردن ولتاﮋموثرهمین کار را تکرار می کنیم پس داریم:</a:t>
            </a:r>
          </a:p>
          <a:p>
            <a:endParaRPr lang="fa-IR" dirty="0" smtClean="0"/>
          </a:p>
          <a:p>
            <a:endParaRPr lang="fa-IR" dirty="0" smtClean="0"/>
          </a:p>
          <a:p>
            <a:endParaRPr lang="fa-IR" dirty="0" smtClean="0"/>
          </a:p>
          <a:p>
            <a:r>
              <a:rPr lang="fa-IR" dirty="0" smtClean="0"/>
              <a:t>مسئله به پایان رسید</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14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2071678"/>
            <a:ext cx="3867150" cy="971550"/>
          </a:xfrm>
          <a:prstGeom prst="rect">
            <a:avLst/>
          </a:prstGeom>
          <a:noFill/>
        </p:spPr>
      </p:pic>
      <p:sp>
        <p:nvSpPr>
          <p:cNvPr id="6147" name="Rectangle 3"/>
          <p:cNvSpPr>
            <a:spLocks noChangeArrowheads="1"/>
          </p:cNvSpPr>
          <p:nvPr/>
        </p:nvSpPr>
        <p:spPr bwMode="auto">
          <a:xfrm>
            <a:off x="0" y="1428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C000"/>
                </a:solidFill>
              </a:rPr>
              <a:t>انواع توان:</a:t>
            </a:r>
            <a:r>
              <a:rPr lang="fa-IR" dirty="0" smtClean="0"/>
              <a:t>1-توان جذب2-توان تولید</a:t>
            </a:r>
          </a:p>
          <a:p>
            <a:r>
              <a:rPr lang="fa-IR" dirty="0" smtClean="0">
                <a:solidFill>
                  <a:srgbClr val="FFC000"/>
                </a:solidFill>
              </a:rPr>
              <a:t>فرمول ها:</a:t>
            </a:r>
          </a:p>
          <a:p>
            <a:r>
              <a:rPr lang="en-US" dirty="0" smtClean="0">
                <a:solidFill>
                  <a:srgbClr val="FFC000"/>
                </a:solidFill>
              </a:rPr>
              <a:t>R</a:t>
            </a:r>
            <a:r>
              <a:rPr lang="fa-IR" dirty="0" smtClean="0">
                <a:solidFill>
                  <a:srgbClr val="FFC000"/>
                </a:solidFill>
              </a:rPr>
              <a:t>:</a:t>
            </a:r>
            <a:r>
              <a:rPr lang="fa-IR" dirty="0" smtClean="0">
                <a:solidFill>
                  <a:srgbClr val="FF0000"/>
                </a:solidFill>
              </a:rPr>
              <a:t>مقاومت</a:t>
            </a:r>
          </a:p>
          <a:p>
            <a:r>
              <a:rPr lang="en-US" dirty="0" smtClean="0">
                <a:solidFill>
                  <a:srgbClr val="FFC000"/>
                </a:solidFill>
              </a:rPr>
              <a:t>V</a:t>
            </a:r>
            <a:r>
              <a:rPr lang="fa-IR" dirty="0" smtClean="0">
                <a:solidFill>
                  <a:srgbClr val="FFC000"/>
                </a:solidFill>
              </a:rPr>
              <a:t>:</a:t>
            </a:r>
            <a:r>
              <a:rPr lang="fa-IR" dirty="0" smtClean="0">
                <a:solidFill>
                  <a:srgbClr val="FF0000"/>
                </a:solidFill>
              </a:rPr>
              <a:t>ولتاج</a:t>
            </a:r>
          </a:p>
          <a:p>
            <a:r>
              <a:rPr lang="en-US" dirty="0" smtClean="0">
                <a:solidFill>
                  <a:srgbClr val="FFC000"/>
                </a:solidFill>
              </a:rPr>
              <a:t>I</a:t>
            </a:r>
            <a:r>
              <a:rPr lang="fa-IR" dirty="0" smtClean="0">
                <a:solidFill>
                  <a:srgbClr val="FFC000"/>
                </a:solidFill>
              </a:rPr>
              <a:t>:</a:t>
            </a:r>
            <a:r>
              <a:rPr lang="fa-IR" dirty="0" smtClean="0">
                <a:solidFill>
                  <a:srgbClr val="FF0000"/>
                </a:solidFill>
              </a:rPr>
              <a:t>جریان</a:t>
            </a:r>
            <a:endParaRPr lang="fa-IR" dirty="0">
              <a:solidFill>
                <a:srgbClr val="FFC000"/>
              </a:solidFill>
            </a:endParaRPr>
          </a:p>
        </p:txBody>
      </p:sp>
      <p:sp>
        <p:nvSpPr>
          <p:cNvPr id="3" name="Title 2"/>
          <p:cNvSpPr>
            <a:spLocks noGrp="1"/>
          </p:cNvSpPr>
          <p:nvPr>
            <p:ph type="title"/>
          </p:nvPr>
        </p:nvSpPr>
        <p:spPr/>
        <p:txBody>
          <a:bodyPr/>
          <a:lstStyle/>
          <a:p>
            <a:r>
              <a:rPr lang="fa-IR" dirty="0" smtClean="0"/>
              <a:t>توان1 و انواع ان</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1928802"/>
            <a:ext cx="876300" cy="733425"/>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2786058"/>
            <a:ext cx="1028700" cy="447675"/>
          </a:xfrm>
          <a:prstGeom prst="rect">
            <a:avLst/>
          </a:prstGeom>
          <a:noFill/>
        </p:spPr>
      </p:pic>
      <p:sp>
        <p:nvSpPr>
          <p:cNvPr id="1029" name="Rectangle 5"/>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357562"/>
            <a:ext cx="990600" cy="847725"/>
          </a:xfrm>
          <a:prstGeom prst="rect">
            <a:avLst/>
          </a:prstGeom>
          <a:noFill/>
        </p:spPr>
      </p:pic>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14282" y="4357694"/>
            <a:ext cx="1123950"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مثال شکلی توان</a:t>
            </a:r>
            <a:endParaRPr lang="fa-IR" dirty="0"/>
          </a:p>
        </p:txBody>
      </p:sp>
      <p:pic>
        <p:nvPicPr>
          <p:cNvPr id="55298" name="Picture 2" descr="D:\Program Files\Microsoft Office\CLIPART\PUB60COR\BD00173_.WMF"/>
          <p:cNvPicPr>
            <a:picLocks noChangeAspect="1" noChangeArrowheads="1"/>
          </p:cNvPicPr>
          <p:nvPr/>
        </p:nvPicPr>
        <p:blipFill>
          <a:blip r:embed="rId3"/>
          <a:srcRect/>
          <a:stretch>
            <a:fillRect/>
          </a:stretch>
        </p:blipFill>
        <p:spPr bwMode="auto">
          <a:xfrm>
            <a:off x="7572396" y="285728"/>
            <a:ext cx="1181100" cy="1751013"/>
          </a:xfrm>
          <a:prstGeom prst="rect">
            <a:avLst/>
          </a:prstGeom>
          <a:noFill/>
        </p:spPr>
      </p:pic>
      <p:pic>
        <p:nvPicPr>
          <p:cNvPr id="55299" name="Picture 3" descr="C:\Documents and Settings\m.r.dviros\My Documents\دد\untitled.bmp"/>
          <p:cNvPicPr>
            <a:picLocks noGrp="1" noChangeAspect="1" noChangeArrowheads="1"/>
          </p:cNvPicPr>
          <p:nvPr>
            <p:ph idx="1"/>
          </p:nvPr>
        </p:nvPicPr>
        <p:blipFill>
          <a:blip r:embed="rId4"/>
          <a:srcRect/>
          <a:stretch>
            <a:fillRect/>
          </a:stretch>
        </p:blipFill>
        <p:spPr bwMode="auto">
          <a:xfrm>
            <a:off x="214282" y="1142984"/>
            <a:ext cx="4909719" cy="4525962"/>
          </a:xfrm>
          <a:prstGeom prst="rect">
            <a:avLst/>
          </a:prstGeom>
          <a:noFill/>
        </p:spPr>
      </p:pic>
      <p:sp>
        <p:nvSpPr>
          <p:cNvPr id="553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5300"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28728" y="1928802"/>
            <a:ext cx="657225" cy="447675"/>
          </a:xfrm>
          <a:prstGeom prst="rect">
            <a:avLst/>
          </a:prstGeom>
          <a:noFill/>
        </p:spPr>
      </p:pic>
      <p:sp>
        <p:nvSpPr>
          <p:cNvPr id="55302"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53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5303"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71472" y="2428868"/>
            <a:ext cx="247650" cy="447675"/>
          </a:xfrm>
          <a:prstGeom prst="rect">
            <a:avLst/>
          </a:prstGeom>
          <a:noFill/>
        </p:spPr>
      </p:pic>
      <p:sp>
        <p:nvSpPr>
          <p:cNvPr id="55305"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530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5306" name="Picture 1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714612" y="2428868"/>
            <a:ext cx="247650" cy="447675"/>
          </a:xfrm>
          <a:prstGeom prst="rect">
            <a:avLst/>
          </a:prstGeom>
          <a:noFill/>
        </p:spPr>
      </p:pic>
      <p:sp>
        <p:nvSpPr>
          <p:cNvPr id="55308"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531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5309" name="Picture 1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1928794" y="2786058"/>
            <a:ext cx="962025" cy="447675"/>
          </a:xfrm>
          <a:prstGeom prst="rect">
            <a:avLst/>
          </a:prstGeom>
          <a:noFill/>
        </p:spPr>
      </p:pic>
      <p:sp>
        <p:nvSpPr>
          <p:cNvPr id="55311" name="Rectangle 15"/>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531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5312" name="Picture 16"/>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flipV="1">
            <a:off x="2285984" y="2285992"/>
            <a:ext cx="222648" cy="404813"/>
          </a:xfrm>
          <a:prstGeom prst="rect">
            <a:avLst/>
          </a:prstGeom>
          <a:noFill/>
        </p:spPr>
      </p:pic>
      <p:sp>
        <p:nvSpPr>
          <p:cNvPr id="55314" name="Rectangle 18"/>
          <p:cNvSpPr>
            <a:spLocks noChangeArrowheads="1"/>
          </p:cNvSpPr>
          <p:nvPr/>
        </p:nvSpPr>
        <p:spPr bwMode="auto">
          <a:xfrm>
            <a:off x="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ooter Placeholder 1"/>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2400" dirty="0" smtClean="0"/>
              <a:t>جریان متناوب:یک جریان دوره ای می باشد (</a:t>
            </a:r>
            <a:r>
              <a:rPr lang="en-US" sz="2400" dirty="0" smtClean="0"/>
              <a:t>AC</a:t>
            </a:r>
            <a:r>
              <a:rPr lang="fa-IR" sz="2400" dirty="0" smtClean="0"/>
              <a:t>)</a:t>
            </a:r>
            <a:r>
              <a:rPr lang="en-US" sz="2400" dirty="0" smtClean="0"/>
              <a:t>  </a:t>
            </a:r>
            <a:r>
              <a:rPr lang="fa-IR" sz="2400" dirty="0" smtClean="0"/>
              <a:t> که در زمان های یکسان موج تکرار می شود</a:t>
            </a:r>
          </a:p>
          <a:p>
            <a:r>
              <a:rPr lang="fa-IR" sz="2400" dirty="0" smtClean="0"/>
              <a:t>شکل </a:t>
            </a:r>
            <a:endParaRPr lang="fa-IR" sz="2400" dirty="0"/>
          </a:p>
        </p:txBody>
      </p:sp>
      <p:sp>
        <p:nvSpPr>
          <p:cNvPr id="2" name="Title 1"/>
          <p:cNvSpPr>
            <a:spLocks noGrp="1"/>
          </p:cNvSpPr>
          <p:nvPr>
            <p:ph type="title"/>
          </p:nvPr>
        </p:nvSpPr>
        <p:spPr/>
        <p:txBody>
          <a:bodyPr/>
          <a:lstStyle/>
          <a:p>
            <a:pPr algn="ctr"/>
            <a:r>
              <a:rPr lang="fa-IR" dirty="0" smtClean="0"/>
              <a:t>جلسه اول                     جریان</a:t>
            </a:r>
            <a:endParaRPr lang="fa-IR" dirty="0"/>
          </a:p>
        </p:txBody>
      </p:sp>
      <p:sp>
        <p:nvSpPr>
          <p:cNvPr id="5" name="Minus 4"/>
          <p:cNvSpPr/>
          <p:nvPr/>
        </p:nvSpPr>
        <p:spPr>
          <a:xfrm>
            <a:off x="1357290" y="4071942"/>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Down Arrow 5"/>
          <p:cNvSpPr/>
          <p:nvPr/>
        </p:nvSpPr>
        <p:spPr>
          <a:xfrm>
            <a:off x="2000232" y="3214686"/>
            <a:ext cx="214314"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Curved Down Arrow 6"/>
          <p:cNvSpPr/>
          <p:nvPr/>
        </p:nvSpPr>
        <p:spPr>
          <a:xfrm>
            <a:off x="2214546" y="3429000"/>
            <a:ext cx="1428760" cy="78581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8" name="Curved Up Arrow 7"/>
          <p:cNvSpPr/>
          <p:nvPr/>
        </p:nvSpPr>
        <p:spPr>
          <a:xfrm>
            <a:off x="3500430" y="4429132"/>
            <a:ext cx="1643074" cy="78581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pic>
        <p:nvPicPr>
          <p:cNvPr id="1026" name="Picture 2" descr="D:\Program Files\Microsoft Office\CLIPART\PUB60COR\AG00120_.GIF"/>
          <p:cNvPicPr>
            <a:picLocks noChangeAspect="1" noChangeArrowheads="1" noCrop="1"/>
          </p:cNvPicPr>
          <p:nvPr/>
        </p:nvPicPr>
        <p:blipFill>
          <a:blip r:embed="rId3"/>
          <a:srcRect/>
          <a:stretch>
            <a:fillRect/>
          </a:stretch>
        </p:blipFill>
        <p:spPr bwMode="auto">
          <a:xfrm>
            <a:off x="6572264" y="3143248"/>
            <a:ext cx="1881194" cy="1285884"/>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حل ابتدا به شکل دقت می کنیم و جهت جریان را تشخیص می دهیم تا بفهمیم که جریان از سمت مثبت خارج می شود یا منفی سپس اقدام به حل می کنیم</a:t>
            </a:r>
          </a:p>
          <a:p>
            <a:r>
              <a:rPr lang="fa-IR" dirty="0" smtClean="0"/>
              <a:t>در اینجا مشاهده می شود که جریان از سمت </a:t>
            </a:r>
            <a:r>
              <a:rPr lang="fa-IR" dirty="0" smtClean="0">
                <a:solidFill>
                  <a:srgbClr val="FF0000"/>
                </a:solidFill>
              </a:rPr>
              <a:t>منفی</a:t>
            </a:r>
            <a:r>
              <a:rPr lang="fa-IR" dirty="0" smtClean="0"/>
              <a:t> خارج می شود و</a:t>
            </a:r>
            <a:r>
              <a:rPr lang="fa-IR" dirty="0" smtClean="0">
                <a:solidFill>
                  <a:srgbClr val="FF0000"/>
                </a:solidFill>
              </a:rPr>
              <a:t>چون از سمت منفی خارج می شود</a:t>
            </a:r>
            <a:r>
              <a:rPr lang="fa-IR" dirty="0" smtClean="0"/>
              <a:t>پس یک منفی در پشت </a:t>
            </a:r>
            <a:r>
              <a:rPr lang="en-US" dirty="0" smtClean="0"/>
              <a:t>V</a:t>
            </a:r>
            <a:r>
              <a:rPr lang="fa-IR" dirty="0" smtClean="0"/>
              <a:t>در فرمول قرار می دهیم باید توجه داشت که اگر مسئله از ما توان جذب و تولید بخواهد از فرمول زیر استفاده می کنیم</a:t>
            </a:r>
          </a:p>
          <a:p>
            <a:endParaRPr lang="fa-IR" dirty="0"/>
          </a:p>
        </p:txBody>
      </p:sp>
      <p:sp>
        <p:nvSpPr>
          <p:cNvPr id="3" name="Title 2"/>
          <p:cNvSpPr>
            <a:spLocks noGrp="1"/>
          </p:cNvSpPr>
          <p:nvPr>
            <p:ph type="title"/>
          </p:nvPr>
        </p:nvSpPr>
        <p:spPr/>
        <p:txBody>
          <a:bodyPr/>
          <a:lstStyle/>
          <a:p>
            <a:r>
              <a:rPr lang="fa-IR" dirty="0" smtClean="0"/>
              <a:t>روش حل</a:t>
            </a:r>
            <a:endParaRPr lang="fa-IR" dirty="0"/>
          </a:p>
        </p:txBody>
      </p:sp>
      <p:pic>
        <p:nvPicPr>
          <p:cNvPr id="4"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4714884"/>
            <a:ext cx="1028700" cy="447675"/>
          </a:xfrm>
          <a:prstGeom prst="rect">
            <a:avLst/>
          </a:prstGeom>
          <a:noFill/>
        </p:spPr>
      </p:pic>
      <p:sp>
        <p:nvSpPr>
          <p:cNvPr id="5" name="Footer Placeholder 4"/>
          <p:cNvSpPr>
            <a:spLocks noGrp="1"/>
          </p:cNvSpPr>
          <p:nvPr>
            <p:ph type="ftr" sz="quarter" idx="11"/>
          </p:nvPr>
        </p:nvSpPr>
        <p:spPr/>
        <p:txBody>
          <a:bodyPr/>
          <a:lstStyle/>
          <a:p>
            <a:endParaRPr lang="fa-IR"/>
          </a:p>
        </p:txBody>
      </p:sp>
    </p:spTree>
  </p:cSld>
  <p:clrMapOvr>
    <a:masterClrMapping/>
  </p:clrMapOvr>
  <p:transition spd="slow">
    <p:circle/>
    <p:sndAc>
      <p:stSnd>
        <p:snd r:embed="rId2" name="chimes.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وچون بنا به نکته قبل جریان از سمت منفی است پس داریم:</a:t>
            </a:r>
          </a:p>
          <a:p>
            <a:endParaRPr lang="fa-IR" dirty="0" smtClean="0"/>
          </a:p>
          <a:p>
            <a:endParaRPr lang="fa-IR" dirty="0" smtClean="0"/>
          </a:p>
          <a:p>
            <a:endParaRPr lang="fa-IR" dirty="0" smtClean="0"/>
          </a:p>
          <a:p>
            <a:r>
              <a:rPr lang="fa-IR" dirty="0" smtClean="0"/>
              <a:t>پس توان جذب20-</a:t>
            </a:r>
          </a:p>
          <a:p>
            <a:r>
              <a:rPr lang="fa-IR" dirty="0" smtClean="0"/>
              <a:t>توان تولید با تغیر علامت جذب برابربا20+</a:t>
            </a:r>
          </a:p>
          <a:p>
            <a:endParaRPr lang="fa-IR" dirty="0" smtClean="0"/>
          </a:p>
          <a:p>
            <a:r>
              <a:rPr lang="fa-IR" dirty="0" smtClean="0"/>
              <a:t>پایان مسئله</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632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2285992"/>
            <a:ext cx="3810000"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diamond/>
    <p:sndAc>
      <p:stSnd>
        <p:snd r:embed="rId2" name="chimes.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انواع توان:1-توان راکتیو(توان موثر)-توان مفید2-توان غیر راکتیو(توان غیرموثر)3-توان ظاهری</a:t>
            </a:r>
          </a:p>
          <a:p>
            <a:r>
              <a:rPr lang="fa-IR" dirty="0" smtClean="0"/>
              <a:t>فرمول ها</a:t>
            </a:r>
          </a:p>
          <a:p>
            <a:r>
              <a:rPr lang="fa-IR" dirty="0" smtClean="0"/>
              <a:t>فرمول توان راکتیو:</a:t>
            </a:r>
          </a:p>
          <a:p>
            <a:endParaRPr lang="fa-IR" dirty="0" smtClean="0"/>
          </a:p>
          <a:p>
            <a:r>
              <a:rPr lang="fa-IR" dirty="0" smtClean="0"/>
              <a:t>فرمول غیر راکتیو:</a:t>
            </a:r>
          </a:p>
          <a:p>
            <a:endParaRPr lang="fa-IR" dirty="0" smtClean="0"/>
          </a:p>
          <a:p>
            <a:r>
              <a:rPr lang="fa-IR" dirty="0" smtClean="0"/>
              <a:t>فرمول توان ظاهری:</a:t>
            </a:r>
            <a:endParaRPr lang="fa-IR" dirty="0"/>
          </a:p>
        </p:txBody>
      </p:sp>
      <p:sp>
        <p:nvSpPr>
          <p:cNvPr id="3" name="Title 2"/>
          <p:cNvSpPr>
            <a:spLocks noGrp="1"/>
          </p:cNvSpPr>
          <p:nvPr>
            <p:ph type="title"/>
          </p:nvPr>
        </p:nvSpPr>
        <p:spPr/>
        <p:txBody>
          <a:bodyPr/>
          <a:lstStyle/>
          <a:p>
            <a:r>
              <a:rPr lang="fa-IR" dirty="0" smtClean="0"/>
              <a:t>توان2وانواع ان</a:t>
            </a:r>
            <a:endParaRPr lang="fa-IR" dirty="0"/>
          </a:p>
        </p:txBody>
      </p:sp>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836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14678" y="2857496"/>
            <a:ext cx="2171700" cy="447675"/>
          </a:xfrm>
          <a:prstGeom prst="rect">
            <a:avLst/>
          </a:prstGeom>
          <a:noFill/>
        </p:spPr>
      </p:pic>
      <p:sp>
        <p:nvSpPr>
          <p:cNvPr id="5837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83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837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14678" y="3857628"/>
            <a:ext cx="2171700" cy="447675"/>
          </a:xfrm>
          <a:prstGeom prst="rect">
            <a:avLst/>
          </a:prstGeom>
          <a:noFill/>
        </p:spPr>
      </p:pic>
      <p:sp>
        <p:nvSpPr>
          <p:cNvPr id="58374"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83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837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85852" y="4786322"/>
            <a:ext cx="1457325" cy="447675"/>
          </a:xfrm>
          <a:prstGeom prst="rect">
            <a:avLst/>
          </a:prstGeom>
          <a:noFill/>
        </p:spPr>
      </p:pic>
      <p:sp>
        <p:nvSpPr>
          <p:cNvPr id="58377"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837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8378"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286116" y="4714884"/>
            <a:ext cx="2524125" cy="542925"/>
          </a:xfrm>
          <a:prstGeom prst="rect">
            <a:avLst/>
          </a:prstGeom>
          <a:noFill/>
        </p:spPr>
      </p:pic>
      <p:sp>
        <p:nvSpPr>
          <p:cNvPr id="58380" name="Rectangle 12"/>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8382"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8381"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928926" y="4714884"/>
            <a:ext cx="152400" cy="485775"/>
          </a:xfrm>
          <a:prstGeom prst="rect">
            <a:avLst/>
          </a:prstGeom>
          <a:noFill/>
        </p:spPr>
      </p:pic>
      <p:sp>
        <p:nvSpPr>
          <p:cNvPr id="58383" name="Rectangle 15"/>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رسم مثلث</a:t>
            </a:r>
            <a:endParaRPr lang="fa-IR" dirty="0"/>
          </a:p>
        </p:txBody>
      </p:sp>
      <p:sp>
        <p:nvSpPr>
          <p:cNvPr id="3" name="Title 2"/>
          <p:cNvSpPr>
            <a:spLocks noGrp="1"/>
          </p:cNvSpPr>
          <p:nvPr>
            <p:ph type="title"/>
          </p:nvPr>
        </p:nvSpPr>
        <p:spPr/>
        <p:txBody>
          <a:bodyPr/>
          <a:lstStyle/>
          <a:p>
            <a:r>
              <a:rPr lang="fa-IR" dirty="0" smtClean="0"/>
              <a:t>رسم مثلث توان</a:t>
            </a:r>
            <a:endParaRPr lang="fa-IR" dirty="0"/>
          </a:p>
        </p:txBody>
      </p:sp>
      <p:sp>
        <p:nvSpPr>
          <p:cNvPr id="5" name="Right Arrow 4"/>
          <p:cNvSpPr/>
          <p:nvPr/>
        </p:nvSpPr>
        <p:spPr>
          <a:xfrm>
            <a:off x="1285852" y="2285992"/>
            <a:ext cx="3786214" cy="285752"/>
          </a:xfrm>
          <a:prstGeom prst="right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6" name="Down Arrow 5"/>
          <p:cNvSpPr/>
          <p:nvPr/>
        </p:nvSpPr>
        <p:spPr>
          <a:xfrm>
            <a:off x="4857752" y="2643182"/>
            <a:ext cx="357190" cy="3000396"/>
          </a:xfrm>
          <a:prstGeom prst="downArrow">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a:p>
        </p:txBody>
      </p:sp>
      <p:cxnSp>
        <p:nvCxnSpPr>
          <p:cNvPr id="8" name="Straight Arrow Connector 7"/>
          <p:cNvCxnSpPr/>
          <p:nvPr/>
        </p:nvCxnSpPr>
        <p:spPr>
          <a:xfrm>
            <a:off x="1285852" y="2643182"/>
            <a:ext cx="3500462" cy="292895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93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93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488" y="1857364"/>
            <a:ext cx="409575" cy="447675"/>
          </a:xfrm>
          <a:prstGeom prst="rect">
            <a:avLst/>
          </a:prstGeom>
          <a:noFill/>
        </p:spPr>
      </p:pic>
      <p:sp>
        <p:nvSpPr>
          <p:cNvPr id="59395"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93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939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214942" y="3643314"/>
            <a:ext cx="371475" cy="447675"/>
          </a:xfrm>
          <a:prstGeom prst="rect">
            <a:avLst/>
          </a:prstGeom>
          <a:noFill/>
        </p:spPr>
      </p:pic>
      <p:sp>
        <p:nvSpPr>
          <p:cNvPr id="59398"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940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939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357422" y="3786190"/>
            <a:ext cx="361950" cy="447675"/>
          </a:xfrm>
          <a:prstGeom prst="rect">
            <a:avLst/>
          </a:prstGeom>
          <a:noFill/>
        </p:spPr>
      </p:pic>
      <p:sp>
        <p:nvSpPr>
          <p:cNvPr id="59401"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معادله زمانی دو کمیت جریان و ولتاﮋبه صورت زیر می باشد</a:t>
            </a:r>
          </a:p>
          <a:p>
            <a:endParaRPr lang="fa-IR" dirty="0" smtClean="0"/>
          </a:p>
          <a:p>
            <a:endParaRPr lang="fa-IR" dirty="0" smtClean="0"/>
          </a:p>
          <a:p>
            <a:r>
              <a:rPr lang="fa-IR" dirty="0" smtClean="0">
                <a:solidFill>
                  <a:srgbClr val="FF0000"/>
                </a:solidFill>
              </a:rPr>
              <a:t>الف)</a:t>
            </a:r>
            <a:r>
              <a:rPr lang="fa-IR" dirty="0" smtClean="0"/>
              <a:t>جریات موثر و ولتاﮋموثر را بدست اورید؟</a:t>
            </a:r>
          </a:p>
          <a:p>
            <a:r>
              <a:rPr lang="fa-IR" dirty="0" smtClean="0">
                <a:solidFill>
                  <a:srgbClr val="FF0000"/>
                </a:solidFill>
              </a:rPr>
              <a:t>روش حل:</a:t>
            </a:r>
            <a:r>
              <a:rPr lang="fa-IR" dirty="0" smtClean="0"/>
              <a:t>ابتدا داده های مسئله را جدا می کنیم پس داریم</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44" y="1928802"/>
            <a:ext cx="3609975" cy="504825"/>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2844" y="2428868"/>
            <a:ext cx="2905125" cy="504825"/>
          </a:xfrm>
          <a:prstGeom prst="rect">
            <a:avLst/>
          </a:prstGeom>
          <a:noFill/>
        </p:spPr>
      </p:pic>
      <p:sp>
        <p:nvSpPr>
          <p:cNvPr id="1029" name="Rectangle 5"/>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0034" y="3929066"/>
            <a:ext cx="1676400" cy="504825"/>
          </a:xfrm>
          <a:prstGeom prst="rect">
            <a:avLst/>
          </a:prstGeom>
          <a:noFill/>
        </p:spPr>
      </p:pic>
      <p:sp>
        <p:nvSpPr>
          <p:cNvPr id="1032" name="Rectangle 8"/>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3"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00034" y="4572008"/>
            <a:ext cx="1943100" cy="504825"/>
          </a:xfrm>
          <a:prstGeom prst="rect">
            <a:avLst/>
          </a:prstGeom>
          <a:noFill/>
        </p:spPr>
      </p:pic>
      <p:sp>
        <p:nvSpPr>
          <p:cNvPr id="1035" name="Rectangle 11"/>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76801" name="Picture 1" descr="D:\Program Files\Microsoft Office\CLIPART\PUB60COR\AG00021_.GIF"/>
          <p:cNvPicPr>
            <a:picLocks noChangeAspect="1" noChangeArrowheads="1" noCrop="1"/>
          </p:cNvPicPr>
          <p:nvPr/>
        </p:nvPicPr>
        <p:blipFill>
          <a:blip r:embed="rId7"/>
          <a:srcRect/>
          <a:stretch>
            <a:fillRect/>
          </a:stretch>
        </p:blipFill>
        <p:spPr bwMode="auto">
          <a:xfrm>
            <a:off x="7786710" y="142852"/>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با توجه به فرمول مقابل داریم</a:t>
            </a:r>
          </a:p>
          <a:p>
            <a:endParaRPr lang="fa-IR" dirty="0" smtClean="0"/>
          </a:p>
          <a:p>
            <a:endParaRPr lang="fa-IR" dirty="0" smtClean="0"/>
          </a:p>
          <a:p>
            <a:endParaRPr lang="fa-IR" dirty="0" smtClean="0"/>
          </a:p>
          <a:p>
            <a:endParaRPr lang="fa-IR" dirty="0" smtClean="0"/>
          </a:p>
          <a:p>
            <a:endParaRPr lang="fa-IR" dirty="0" smtClean="0"/>
          </a:p>
          <a:p>
            <a:r>
              <a:rPr lang="fa-IR" dirty="0" smtClean="0">
                <a:solidFill>
                  <a:srgbClr val="FF0000"/>
                </a:solidFill>
              </a:rPr>
              <a:t>ب)</a:t>
            </a:r>
            <a:r>
              <a:rPr lang="fa-IR" dirty="0" smtClean="0"/>
              <a:t>توان راکتیو-غیر راکتیو-توان ظاهری را بدست اورید؟</a:t>
            </a:r>
          </a:p>
          <a:p>
            <a:r>
              <a:rPr lang="fa-IR" dirty="0" smtClean="0">
                <a:solidFill>
                  <a:srgbClr val="FF0000"/>
                </a:solidFill>
              </a:rPr>
              <a:t>روش حل:</a:t>
            </a:r>
            <a:r>
              <a:rPr lang="fa-IR" dirty="0" smtClean="0"/>
              <a:t>با توجه به فرمول های زیراقدام به بدست اوردن توان ها می کنیم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614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14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2143116"/>
            <a:ext cx="3838575" cy="971550"/>
          </a:xfrm>
          <a:prstGeom prst="rect">
            <a:avLst/>
          </a:prstGeom>
          <a:noFill/>
        </p:spPr>
      </p:pic>
      <p:sp>
        <p:nvSpPr>
          <p:cNvPr id="61443" name="Rectangle 3"/>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14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1444"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1472" y="3071810"/>
            <a:ext cx="3333750" cy="971550"/>
          </a:xfrm>
          <a:prstGeom prst="rect">
            <a:avLst/>
          </a:prstGeom>
          <a:noFill/>
        </p:spPr>
      </p:pic>
      <p:sp>
        <p:nvSpPr>
          <p:cNvPr id="61446" name="Rectangle 6"/>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p:sndAc>
      <p:stSnd>
        <p:snd r:embed="rId2" name="chimes.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داریم:</a:t>
            </a:r>
          </a:p>
          <a:p>
            <a:r>
              <a:rPr lang="fa-IR" dirty="0" smtClean="0"/>
              <a:t>توان راکتیو:</a:t>
            </a:r>
          </a:p>
          <a:p>
            <a:endParaRPr lang="fa-IR" dirty="0" smtClean="0"/>
          </a:p>
          <a:p>
            <a:pPr>
              <a:buNone/>
            </a:pPr>
            <a:endParaRPr lang="fa-IR" dirty="0" smtClean="0"/>
          </a:p>
          <a:p>
            <a:r>
              <a:rPr lang="fa-IR" dirty="0" smtClean="0"/>
              <a:t>توان غیر راکتیو:</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624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246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2428868"/>
            <a:ext cx="2305050" cy="447675"/>
          </a:xfrm>
          <a:prstGeom prst="rect">
            <a:avLst/>
          </a:prstGeom>
          <a:noFill/>
        </p:spPr>
      </p:pic>
      <p:sp>
        <p:nvSpPr>
          <p:cNvPr id="62467"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246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246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8596" y="2928934"/>
            <a:ext cx="4343400" cy="447675"/>
          </a:xfrm>
          <a:prstGeom prst="rect">
            <a:avLst/>
          </a:prstGeom>
          <a:noFill/>
        </p:spPr>
      </p:pic>
      <p:sp>
        <p:nvSpPr>
          <p:cNvPr id="6247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247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0034" y="4357694"/>
            <a:ext cx="2305050" cy="447675"/>
          </a:xfrm>
          <a:prstGeom prst="rect">
            <a:avLst/>
          </a:prstGeom>
          <a:noFill/>
        </p:spPr>
      </p:pic>
      <p:sp>
        <p:nvSpPr>
          <p:cNvPr id="6247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247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00034" y="5072074"/>
            <a:ext cx="4429125" cy="504825"/>
          </a:xfrm>
          <a:prstGeom prst="rect">
            <a:avLst/>
          </a:prstGeom>
          <a:noFill/>
        </p:spPr>
      </p:pic>
      <p:sp>
        <p:nvSpPr>
          <p:cNvPr id="62474" name="Rectangle 10"/>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247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2475" name="Picture 1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000628" y="5143512"/>
            <a:ext cx="638175" cy="447675"/>
          </a:xfrm>
          <a:prstGeom prst="rect">
            <a:avLst/>
          </a:prstGeom>
          <a:noFill/>
        </p:spPr>
      </p:pic>
      <p:sp>
        <p:nvSpPr>
          <p:cNvPr id="62477" name="Rectangle 1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توان ظاهری</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634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348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357430"/>
            <a:ext cx="2524125" cy="542925"/>
          </a:xfrm>
          <a:prstGeom prst="rect">
            <a:avLst/>
          </a:prstGeom>
          <a:noFill/>
        </p:spPr>
      </p:pic>
      <p:sp>
        <p:nvSpPr>
          <p:cNvPr id="63491" name="Rectangle 3"/>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349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349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2844" y="3143248"/>
            <a:ext cx="5734050" cy="1362075"/>
          </a:xfrm>
          <a:prstGeom prst="rect">
            <a:avLst/>
          </a:prstGeom>
          <a:noFill/>
        </p:spPr>
      </p:pic>
      <p:sp>
        <p:nvSpPr>
          <p:cNvPr id="63494" name="Rectangle 6"/>
          <p:cNvSpPr>
            <a:spLocks noChangeArrowheads="1"/>
          </p:cNvSpPr>
          <p:nvPr/>
        </p:nvSpPr>
        <p:spPr bwMode="auto">
          <a:xfrm>
            <a:off x="0" y="1819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p:sndAc>
      <p:stSnd>
        <p:snd r:embed="rId2" name="chimes.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rgbClr val="FF0000"/>
                </a:solidFill>
              </a:rPr>
              <a:t>ج)</a:t>
            </a:r>
            <a:r>
              <a:rPr lang="fa-IR" dirty="0" smtClean="0"/>
              <a:t>مثلث توان را رسم کنید؟</a:t>
            </a:r>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r>
              <a:rPr lang="fa-IR" dirty="0" smtClean="0"/>
              <a:t>پایان مسئله</a:t>
            </a:r>
          </a:p>
        </p:txBody>
      </p:sp>
      <p:sp>
        <p:nvSpPr>
          <p:cNvPr id="3" name="Title 2"/>
          <p:cNvSpPr>
            <a:spLocks noGrp="1"/>
          </p:cNvSpPr>
          <p:nvPr>
            <p:ph type="title"/>
          </p:nvPr>
        </p:nvSpPr>
        <p:spPr/>
        <p:txBody>
          <a:bodyPr/>
          <a:lstStyle/>
          <a:p>
            <a:r>
              <a:rPr lang="fa-IR" dirty="0" smtClean="0"/>
              <a:t>ادامه حل</a:t>
            </a:r>
            <a:endParaRPr lang="fa-IR" dirty="0"/>
          </a:p>
        </p:txBody>
      </p:sp>
      <p:sp>
        <p:nvSpPr>
          <p:cNvPr id="4" name="Right Arrow 3"/>
          <p:cNvSpPr/>
          <p:nvPr/>
        </p:nvSpPr>
        <p:spPr>
          <a:xfrm>
            <a:off x="1285852" y="2285992"/>
            <a:ext cx="3786214" cy="285752"/>
          </a:xfrm>
          <a:prstGeom prst="rightArrow">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5" name="Down Arrow 4"/>
          <p:cNvSpPr/>
          <p:nvPr/>
        </p:nvSpPr>
        <p:spPr>
          <a:xfrm>
            <a:off x="4857752" y="2643182"/>
            <a:ext cx="357190" cy="3000396"/>
          </a:xfrm>
          <a:prstGeom prst="downArrow">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a:p>
        </p:txBody>
      </p:sp>
      <p:cxnSp>
        <p:nvCxnSpPr>
          <p:cNvPr id="6" name="Straight Arrow Connector 5"/>
          <p:cNvCxnSpPr/>
          <p:nvPr/>
        </p:nvCxnSpPr>
        <p:spPr>
          <a:xfrm>
            <a:off x="1285852" y="2643182"/>
            <a:ext cx="3500462" cy="292895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357422" y="1785926"/>
            <a:ext cx="1133475" cy="504825"/>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214942" y="3500438"/>
            <a:ext cx="733425" cy="447675"/>
          </a:xfrm>
          <a:prstGeom prst="rect">
            <a:avLst/>
          </a:prstGeom>
          <a:noFill/>
        </p:spPr>
      </p:pic>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9"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000232" y="4000504"/>
            <a:ext cx="733425" cy="447675"/>
          </a:xfrm>
          <a:prstGeom prst="rect">
            <a:avLst/>
          </a:prstGeom>
          <a:noFill/>
        </p:spPr>
      </p:pic>
      <p:sp>
        <p:nvSpPr>
          <p:cNvPr id="7" name="Footer Placeholder 6"/>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نکته این که باید بدانید ای است که اگر در مسئله دو عدد  زاویه داده باشند برای بدست اوردن زاویه از فرمول زیر استفاده می کنیم</a:t>
            </a:r>
            <a:endParaRPr lang="fa-IR" dirty="0"/>
          </a:p>
        </p:txBody>
      </p:sp>
      <p:sp>
        <p:nvSpPr>
          <p:cNvPr id="3" name="Title 2"/>
          <p:cNvSpPr>
            <a:spLocks noGrp="1"/>
          </p:cNvSpPr>
          <p:nvPr>
            <p:ph type="title"/>
          </p:nvPr>
        </p:nvSpPr>
        <p:spPr/>
        <p:txBody>
          <a:bodyPr/>
          <a:lstStyle/>
          <a:p>
            <a:r>
              <a:rPr lang="fa-IR" dirty="0" smtClean="0"/>
              <a:t>نکته مهم</a:t>
            </a:r>
            <a:endParaRPr lang="fa-IR" dirty="0"/>
          </a:p>
        </p:txBody>
      </p:sp>
      <p:sp>
        <p:nvSpPr>
          <p:cNvPr id="655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553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2643182"/>
            <a:ext cx="2000250"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zoom dir="in"/>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sz="2800" dirty="0" smtClean="0">
                <a:solidFill>
                  <a:srgbClr val="FF0000"/>
                </a:solidFill>
              </a:rPr>
              <a:t>فرکانس:</a:t>
            </a:r>
            <a:r>
              <a:rPr lang="fa-IR" sz="2800" dirty="0" smtClean="0"/>
              <a:t>تعداد نوسانات در واحد زمان را فرکانس گویند که با نماد </a:t>
            </a:r>
            <a:r>
              <a:rPr lang="en-US" sz="2800" dirty="0" smtClean="0"/>
              <a:t>f </a:t>
            </a:r>
            <a:r>
              <a:rPr lang="fa-IR" sz="2800" dirty="0" smtClean="0"/>
              <a:t>نشان داده و یکای ان هرتز(</a:t>
            </a:r>
            <a:r>
              <a:rPr lang="en-US" sz="2800" dirty="0" smtClean="0"/>
              <a:t>HZ</a:t>
            </a:r>
            <a:r>
              <a:rPr lang="fa-IR" sz="2800" dirty="0" smtClean="0"/>
              <a:t>)می باشد</a:t>
            </a:r>
            <a:endParaRPr lang="fa-IR" sz="2800" dirty="0" smtClean="0">
              <a:solidFill>
                <a:srgbClr val="FF0000"/>
              </a:solidFill>
            </a:endParaRPr>
          </a:p>
          <a:p>
            <a:r>
              <a:rPr lang="fa-IR" sz="2800" dirty="0" smtClean="0">
                <a:solidFill>
                  <a:srgbClr val="FF0000"/>
                </a:solidFill>
              </a:rPr>
              <a:t>نام دوم فرکانس:</a:t>
            </a:r>
            <a:r>
              <a:rPr lang="fa-IR" sz="2800" dirty="0" smtClean="0"/>
              <a:t>بسامد</a:t>
            </a:r>
          </a:p>
          <a:p>
            <a:pPr>
              <a:buNone/>
            </a:pPr>
            <a:r>
              <a:rPr lang="fa-IR" sz="2800" dirty="0" smtClean="0">
                <a:solidFill>
                  <a:srgbClr val="FF0000"/>
                </a:solidFill>
              </a:rPr>
              <a:t>زمان تناوب:</a:t>
            </a:r>
            <a:r>
              <a:rPr lang="fa-IR" sz="2800" dirty="0" smtClean="0"/>
              <a:t>مدت زمان یک نوسان کامل را گویند که یکای ان ثانیه و با </a:t>
            </a:r>
            <a:r>
              <a:rPr lang="en-US" sz="2800" dirty="0" smtClean="0"/>
              <a:t>T</a:t>
            </a:r>
            <a:r>
              <a:rPr lang="fa-IR" sz="2800" dirty="0" smtClean="0"/>
              <a:t>نشان می دهند</a:t>
            </a:r>
          </a:p>
          <a:p>
            <a:pPr>
              <a:buNone/>
            </a:pPr>
            <a:r>
              <a:rPr lang="fa-IR" sz="2800" dirty="0" smtClean="0">
                <a:solidFill>
                  <a:srgbClr val="FF0000"/>
                </a:solidFill>
              </a:rPr>
              <a:t>سیکل:</a:t>
            </a:r>
            <a:r>
              <a:rPr lang="fa-IR" sz="2800" dirty="0" smtClean="0"/>
              <a:t>شکل موجی که در اثرگردش یک سیم پیچ در میدان مغناطیسی به وجود می اید که ایجاد یک موج سینوسی می کنند که به ان سیکل گویند ویا یک موج سینوسی کامل را سیکل گوئیم</a:t>
            </a:r>
          </a:p>
          <a:p>
            <a:pPr>
              <a:buNone/>
            </a:pPr>
            <a:r>
              <a:rPr lang="fa-IR" sz="2800" dirty="0" smtClean="0">
                <a:solidFill>
                  <a:srgbClr val="FF0000"/>
                </a:solidFill>
              </a:rPr>
              <a:t>سرعت زاویه ای:</a:t>
            </a:r>
            <a:r>
              <a:rPr lang="fa-IR" sz="2800" dirty="0" smtClean="0"/>
              <a:t>با امگا(</a:t>
            </a:r>
            <a:r>
              <a:rPr lang="en-US" sz="2800" dirty="0" smtClean="0"/>
              <a:t>w</a:t>
            </a:r>
            <a:r>
              <a:rPr lang="fa-IR" sz="2800" dirty="0" smtClean="0"/>
              <a:t>)نشان می دهند و نسبت</a:t>
            </a:r>
          </a:p>
          <a:p>
            <a:pPr>
              <a:buNone/>
            </a:pPr>
            <a:r>
              <a:rPr lang="fa-IR" sz="2800" dirty="0" smtClean="0"/>
              <a:t> می باشد</a:t>
            </a:r>
          </a:p>
          <a:p>
            <a:pPr>
              <a:buNone/>
            </a:pPr>
            <a:endParaRPr lang="fa-IR" sz="2800" dirty="0" smtClean="0">
              <a:solidFill>
                <a:srgbClr val="FF0000"/>
              </a:solidFill>
            </a:endParaRPr>
          </a:p>
        </p:txBody>
      </p:sp>
      <p:sp>
        <p:nvSpPr>
          <p:cNvPr id="2" name="Title 1"/>
          <p:cNvSpPr>
            <a:spLocks noGrp="1"/>
          </p:cNvSpPr>
          <p:nvPr>
            <p:ph type="title"/>
          </p:nvPr>
        </p:nvSpPr>
        <p:spPr/>
        <p:txBody>
          <a:bodyPr/>
          <a:lstStyle/>
          <a:p>
            <a:r>
              <a:rPr lang="fa-IR" dirty="0" smtClean="0"/>
              <a:t>انواع تعریف ها</a:t>
            </a:r>
            <a:endParaRPr lang="fa-IR" dirty="0"/>
          </a:p>
        </p:txBody>
      </p:sp>
      <p:pic>
        <p:nvPicPr>
          <p:cNvPr id="2051" name="Picture 3" descr="D:\Program Files\Microsoft Office\CLIPART\PUB60COR\AG00130_.GIF"/>
          <p:cNvPicPr>
            <a:picLocks noChangeAspect="1" noChangeArrowheads="1" noCrop="1"/>
          </p:cNvPicPr>
          <p:nvPr/>
        </p:nvPicPr>
        <p:blipFill>
          <a:blip r:embed="rId3"/>
          <a:srcRect/>
          <a:stretch>
            <a:fillRect/>
          </a:stretch>
        </p:blipFill>
        <p:spPr bwMode="auto">
          <a:xfrm>
            <a:off x="285720" y="357166"/>
            <a:ext cx="409575" cy="352425"/>
          </a:xfrm>
          <a:prstGeom prst="rect">
            <a:avLst/>
          </a:prstGeom>
          <a:noFill/>
        </p:spPr>
      </p:pic>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05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785918" y="4572008"/>
            <a:ext cx="381000" cy="80010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1"/>
    <p:sndAc>
      <p:stSnd>
        <p:snd r:embed="rId2" name="chimes.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جلسه چهارم          مدار </a:t>
            </a:r>
            <a:r>
              <a:rPr lang="fa-IR" dirty="0" smtClean="0"/>
              <a:t>های</a:t>
            </a:r>
            <a:r>
              <a:rPr lang="en-US" dirty="0" smtClean="0"/>
              <a:t>RL</a:t>
            </a:r>
            <a:r>
              <a:rPr lang="fa-IR" dirty="0" smtClean="0"/>
              <a:t>سری </a:t>
            </a:r>
            <a:endParaRPr lang="fa-IR" dirty="0"/>
          </a:p>
        </p:txBody>
      </p:sp>
      <p:sp>
        <p:nvSpPr>
          <p:cNvPr id="6" name="Content Placeholder 5"/>
          <p:cNvSpPr>
            <a:spLocks noGrp="1"/>
          </p:cNvSpPr>
          <p:nvPr>
            <p:ph idx="1"/>
          </p:nvPr>
        </p:nvSpPr>
        <p:spPr/>
        <p:txBody>
          <a:bodyPr/>
          <a:lstStyle/>
          <a:p>
            <a:r>
              <a:rPr lang="fa-IR" dirty="0" smtClean="0">
                <a:solidFill>
                  <a:srgbClr val="002060"/>
                </a:solidFill>
              </a:rPr>
              <a:t>تعریف:</a:t>
            </a:r>
            <a:r>
              <a:rPr lang="fa-IR" dirty="0" smtClean="0"/>
              <a:t>اگر یک سلف را با یک مقاومت به طور سری ببندیم در این حالت مداری ساخته می شود به نام مدار</a:t>
            </a:r>
            <a:r>
              <a:rPr lang="en-US" dirty="0" smtClean="0"/>
              <a:t>RL</a:t>
            </a:r>
            <a:r>
              <a:rPr lang="fa-IR" dirty="0" smtClean="0"/>
              <a:t>سری</a:t>
            </a:r>
          </a:p>
          <a:p>
            <a:r>
              <a:rPr lang="fa-IR" dirty="0" smtClean="0">
                <a:solidFill>
                  <a:srgbClr val="002060"/>
                </a:solidFill>
              </a:rPr>
              <a:t>فرمول ها:</a:t>
            </a:r>
          </a:p>
          <a:p>
            <a:r>
              <a:rPr lang="en-US" dirty="0" smtClean="0">
                <a:solidFill>
                  <a:srgbClr val="002060"/>
                </a:solidFill>
              </a:rPr>
              <a:t>z</a:t>
            </a:r>
            <a:r>
              <a:rPr lang="fa-IR" dirty="0" smtClean="0">
                <a:solidFill>
                  <a:srgbClr val="002060"/>
                </a:solidFill>
              </a:rPr>
              <a:t>=امپدانس</a:t>
            </a:r>
          </a:p>
          <a:p>
            <a:r>
              <a:rPr lang="en-US" dirty="0" smtClean="0">
                <a:solidFill>
                  <a:srgbClr val="002060"/>
                </a:solidFill>
              </a:rPr>
              <a:t>VR</a:t>
            </a:r>
            <a:r>
              <a:rPr lang="fa-IR" dirty="0" smtClean="0">
                <a:solidFill>
                  <a:srgbClr val="002060"/>
                </a:solidFill>
              </a:rPr>
              <a:t>=ولتا</a:t>
            </a:r>
            <a:r>
              <a:rPr lang="fa-IR" dirty="0" smtClean="0"/>
              <a:t>ﮋ</a:t>
            </a:r>
            <a:r>
              <a:rPr lang="fa-IR" dirty="0" smtClean="0">
                <a:solidFill>
                  <a:srgbClr val="002060"/>
                </a:solidFill>
              </a:rPr>
              <a:t>دو سرمقاومت</a:t>
            </a:r>
          </a:p>
          <a:p>
            <a:r>
              <a:rPr lang="en-US" dirty="0" smtClean="0">
                <a:solidFill>
                  <a:srgbClr val="002060"/>
                </a:solidFill>
              </a:rPr>
              <a:t>VL</a:t>
            </a:r>
            <a:r>
              <a:rPr lang="fa-IR" dirty="0" smtClean="0">
                <a:solidFill>
                  <a:srgbClr val="002060"/>
                </a:solidFill>
              </a:rPr>
              <a:t>=ولتا</a:t>
            </a:r>
            <a:r>
              <a:rPr lang="fa-IR" dirty="0" smtClean="0"/>
              <a:t>ﮋ</a:t>
            </a:r>
            <a:r>
              <a:rPr lang="fa-IR" dirty="0" smtClean="0">
                <a:solidFill>
                  <a:srgbClr val="002060"/>
                </a:solidFill>
              </a:rPr>
              <a:t>دو سر سلف</a:t>
            </a:r>
            <a:endParaRPr lang="fa-IR" dirty="0">
              <a:solidFill>
                <a:srgbClr val="002060"/>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000372"/>
            <a:ext cx="1200150" cy="447675"/>
          </a:xfrm>
          <a:prstGeom prst="rect">
            <a:avLst/>
          </a:prstGeom>
          <a:noFill/>
        </p:spPr>
      </p:pic>
      <p:sp>
        <p:nvSpPr>
          <p:cNvPr id="102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3500438"/>
            <a:ext cx="1276350" cy="447675"/>
          </a:xfrm>
          <a:prstGeom prst="rect">
            <a:avLst/>
          </a:prstGeom>
          <a:noFill/>
        </p:spPr>
      </p:pic>
      <p:sp>
        <p:nvSpPr>
          <p:cNvPr id="103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0034" y="4071942"/>
            <a:ext cx="1181100" cy="447675"/>
          </a:xfrm>
          <a:prstGeom prst="rect">
            <a:avLst/>
          </a:prstGeom>
          <a:noFill/>
        </p:spPr>
      </p:pic>
      <p:sp>
        <p:nvSpPr>
          <p:cNvPr id="1033"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4"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28596" y="4572008"/>
            <a:ext cx="2124075" cy="542925"/>
          </a:xfrm>
          <a:prstGeom prst="rect">
            <a:avLst/>
          </a:prstGeom>
          <a:noFill/>
        </p:spPr>
      </p:pic>
      <p:sp>
        <p:nvSpPr>
          <p:cNvPr id="1036" name="Rectangle 12"/>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7"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57158" y="5214950"/>
            <a:ext cx="2047875" cy="809625"/>
          </a:xfrm>
          <a:prstGeom prst="rect">
            <a:avLst/>
          </a:prstGeom>
          <a:noFill/>
        </p:spPr>
      </p:pic>
      <p:sp>
        <p:nvSpPr>
          <p:cNvPr id="1039" name="Rectangle 15"/>
          <p:cNvSpPr>
            <a:spLocks noChangeArrowheads="1"/>
          </p:cNvSpPr>
          <p:nvPr/>
        </p:nvSpPr>
        <p:spPr bwMode="auto">
          <a:xfrm>
            <a:off x="0" y="12668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40" name="Picture 16"/>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500430" y="4429132"/>
            <a:ext cx="1009650" cy="800100"/>
          </a:xfrm>
          <a:prstGeom prst="rect">
            <a:avLst/>
          </a:prstGeom>
          <a:noFill/>
        </p:spPr>
      </p:pic>
      <p:sp>
        <p:nvSpPr>
          <p:cNvPr id="1042" name="Rectangle 18"/>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43" name="Picture 19"/>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3357554" y="5286388"/>
            <a:ext cx="1123950" cy="800100"/>
          </a:xfrm>
          <a:prstGeom prst="rect">
            <a:avLst/>
          </a:prstGeom>
          <a:noFill/>
        </p:spPr>
      </p:pic>
      <p:sp>
        <p:nvSpPr>
          <p:cNvPr id="1045" name="Rectangle 21"/>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ooter Placeholder 1"/>
          <p:cNvSpPr>
            <a:spLocks noGrp="1"/>
          </p:cNvSpPr>
          <p:nvPr>
            <p:ph type="ftr" sz="quarter" idx="11"/>
          </p:nvPr>
        </p:nvSpPr>
        <p:spPr/>
        <p:txBody>
          <a:bodyPr/>
          <a:lstStyle/>
          <a:p>
            <a:endParaRPr lang="fa-IR"/>
          </a:p>
        </p:txBody>
      </p:sp>
    </p:spTree>
  </p:cSld>
  <p:clrMapOvr>
    <a:masterClrMapping/>
  </p:clrMapOvr>
  <p:transition spd="slow">
    <p:wheel/>
    <p:sndAc>
      <p:stSnd>
        <p:snd r:embed="rId2" name="chimes.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فرمول ها</a:t>
            </a:r>
            <a:endParaRPr lang="fa-IR" dirty="0"/>
          </a:p>
        </p:txBody>
      </p:sp>
      <p:sp>
        <p:nvSpPr>
          <p:cNvPr id="3" name="Title 2"/>
          <p:cNvSpPr>
            <a:spLocks noGrp="1"/>
          </p:cNvSpPr>
          <p:nvPr>
            <p:ph type="title"/>
          </p:nvPr>
        </p:nvSpPr>
        <p:spPr/>
        <p:txBody>
          <a:bodyPr/>
          <a:lstStyle/>
          <a:p>
            <a:r>
              <a:rPr lang="fa-IR" dirty="0" smtClean="0"/>
              <a:t>فرمول توان برای</a:t>
            </a:r>
            <a:r>
              <a:rPr lang="en-US" dirty="0" smtClean="0"/>
              <a:t>RL</a:t>
            </a:r>
            <a:r>
              <a:rPr lang="fa-IR" dirty="0" smtClean="0"/>
              <a:t>سری </a:t>
            </a:r>
            <a:endParaRPr lang="fa-IR" dirty="0"/>
          </a:p>
        </p:txBody>
      </p:sp>
      <p:sp>
        <p:nvSpPr>
          <p:cNvPr id="675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758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1643050"/>
            <a:ext cx="1485900" cy="447675"/>
          </a:xfrm>
          <a:prstGeom prst="rect">
            <a:avLst/>
          </a:prstGeom>
          <a:noFill/>
        </p:spPr>
      </p:pic>
      <p:sp>
        <p:nvSpPr>
          <p:cNvPr id="67587"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758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758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2285992"/>
            <a:ext cx="1619250" cy="447675"/>
          </a:xfrm>
          <a:prstGeom prst="rect">
            <a:avLst/>
          </a:prstGeom>
          <a:noFill/>
        </p:spPr>
      </p:pic>
      <p:sp>
        <p:nvSpPr>
          <p:cNvPr id="67590" name="Rectangle 6"/>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759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759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596" y="3071810"/>
            <a:ext cx="1457325" cy="447675"/>
          </a:xfrm>
          <a:prstGeom prst="rect">
            <a:avLst/>
          </a:prstGeom>
          <a:noFill/>
        </p:spPr>
      </p:pic>
      <p:sp>
        <p:nvSpPr>
          <p:cNvPr id="67593"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1"/>
    <p:sndAc>
      <p:stSnd>
        <p:snd r:embed="rId2" name="chimes.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مداری مطابق مشخصات زیر می باشد و معادله ان </a:t>
            </a:r>
            <a:r>
              <a:rPr lang="en-US" dirty="0" smtClean="0"/>
              <a:t>V=50sin400t</a:t>
            </a:r>
            <a:r>
              <a:rPr lang="fa-IR" dirty="0" smtClean="0"/>
              <a:t>می باشد</a:t>
            </a:r>
          </a:p>
          <a:p>
            <a:r>
              <a:rPr lang="en-US" dirty="0" smtClean="0"/>
              <a:t>R=3</a:t>
            </a:r>
          </a:p>
          <a:p>
            <a:r>
              <a:rPr lang="en-US" dirty="0" smtClean="0"/>
              <a:t>Xl=4</a:t>
            </a:r>
            <a:endParaRPr lang="fa-IR" dirty="0" smtClean="0"/>
          </a:p>
          <a:p>
            <a:r>
              <a:rPr lang="fa-IR" dirty="0" smtClean="0">
                <a:solidFill>
                  <a:srgbClr val="FF0000"/>
                </a:solidFill>
              </a:rPr>
              <a:t>الف)</a:t>
            </a:r>
            <a:r>
              <a:rPr lang="fa-IR" dirty="0" smtClean="0"/>
              <a:t>امپدانس مدار</a:t>
            </a:r>
          </a:p>
          <a:p>
            <a:r>
              <a:rPr lang="fa-IR" dirty="0" smtClean="0">
                <a:solidFill>
                  <a:srgbClr val="FF0000"/>
                </a:solidFill>
              </a:rPr>
              <a:t>روش حل:</a:t>
            </a:r>
            <a:r>
              <a:rPr lang="fa-IR" dirty="0" smtClean="0"/>
              <a:t>ابتدا فرمول را نوشته و با توجه به داده های داده شده داریم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pic>
        <p:nvPicPr>
          <p:cNvPr id="9"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4572008"/>
            <a:ext cx="2124075" cy="542925"/>
          </a:xfrm>
          <a:prstGeom prst="rect">
            <a:avLst/>
          </a:prstGeom>
          <a:noFill/>
        </p:spPr>
      </p:pic>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3"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71736" y="4572008"/>
            <a:ext cx="3267075" cy="542925"/>
          </a:xfrm>
          <a:prstGeom prst="rect">
            <a:avLst/>
          </a:prstGeom>
          <a:noFill/>
        </p:spPr>
      </p:pic>
      <p:pic>
        <p:nvPicPr>
          <p:cNvPr id="68609" name="Picture 1" descr="D:\Program Files\Microsoft Office\CLIPART\PUB60COR\AG00021_.GIF"/>
          <p:cNvPicPr>
            <a:picLocks noChangeAspect="1" noChangeArrowheads="1" noCrop="1"/>
          </p:cNvPicPr>
          <p:nvPr/>
        </p:nvPicPr>
        <p:blipFill>
          <a:blip r:embed="rId5"/>
          <a:srcRect/>
          <a:stretch>
            <a:fillRect/>
          </a:stretch>
        </p:blipFill>
        <p:spPr bwMode="auto">
          <a:xfrm>
            <a:off x="7929586" y="142852"/>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ld"/>
    <p:sndAc>
      <p:stSnd>
        <p:snd r:embed="rId2" name="chimes.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ب)</a:t>
            </a:r>
            <a:r>
              <a:rPr lang="fa-IR" dirty="0" smtClean="0"/>
              <a:t>معادله جریان را بدست اورید</a:t>
            </a:r>
          </a:p>
          <a:p>
            <a:r>
              <a:rPr lang="fa-IR" dirty="0" smtClean="0">
                <a:solidFill>
                  <a:srgbClr val="FF0000"/>
                </a:solidFill>
              </a:rPr>
              <a:t>روش حل:</a:t>
            </a:r>
            <a:r>
              <a:rPr lang="fa-IR" dirty="0" smtClean="0"/>
              <a:t>در اینجا مشاهده می شود که معادله ولتاﮋرا به ما داده اند و از ما معادله جریان را می خواهند پس ما باید معادله ی زیر را بدست اوریم</a:t>
            </a:r>
          </a:p>
          <a:p>
            <a:endParaRPr lang="fa-IR" dirty="0" smtClean="0">
              <a:solidFill>
                <a:srgbClr val="FF0000"/>
              </a:solidFill>
            </a:endParaRPr>
          </a:p>
          <a:p>
            <a:endParaRPr lang="fa-IR" dirty="0" smtClean="0">
              <a:solidFill>
                <a:srgbClr val="FF0000"/>
              </a:solidFill>
            </a:endParaRPr>
          </a:p>
          <a:p>
            <a:r>
              <a:rPr lang="fa-IR" dirty="0" smtClean="0"/>
              <a:t>پس تک تک چیز های خواسته شده درفرمول بالا را بدست می اوریم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696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963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214686"/>
            <a:ext cx="2695575" cy="447675"/>
          </a:xfrm>
          <a:prstGeom prst="rect">
            <a:avLst/>
          </a:prstGeom>
          <a:noFill/>
        </p:spPr>
      </p:pic>
      <p:sp>
        <p:nvSpPr>
          <p:cNvPr id="69635"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1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2910" y="4857760"/>
            <a:ext cx="1123950" cy="800100"/>
          </a:xfrm>
          <a:prstGeom prst="rect">
            <a:avLst/>
          </a:prstGeom>
          <a:noFill/>
        </p:spPr>
      </p:pic>
      <p:sp>
        <p:nvSpPr>
          <p:cNvPr id="6963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963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785918" y="4857760"/>
            <a:ext cx="3171825" cy="809625"/>
          </a:xfrm>
          <a:prstGeom prst="rect">
            <a:avLst/>
          </a:prstGeom>
          <a:noFill/>
        </p:spPr>
      </p:pic>
      <p:sp>
        <p:nvSpPr>
          <p:cNvPr id="69638" name="Rectangle 6"/>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6964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69639"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571868" y="5715016"/>
            <a:ext cx="1419225"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3"/>
    <p:sndAc>
      <p:stSnd>
        <p:snd r:embed="rId2" name="chimes.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ادامه حل</a:t>
            </a:r>
            <a:endParaRPr lang="fa-IR" dirty="0"/>
          </a:p>
        </p:txBody>
      </p:sp>
      <p:sp>
        <p:nvSpPr>
          <p:cNvPr id="5" name="Content Placeholder 4"/>
          <p:cNvSpPr>
            <a:spLocks noGrp="1"/>
          </p:cNvSpPr>
          <p:nvPr>
            <p:ph idx="1"/>
          </p:nvPr>
        </p:nvSpPr>
        <p:spPr/>
        <p:txBody>
          <a:bodyPr/>
          <a:lstStyle/>
          <a:p>
            <a:r>
              <a:rPr lang="fa-IR" dirty="0" smtClean="0"/>
              <a:t>ادامه حل</a:t>
            </a:r>
          </a:p>
          <a:p>
            <a:endParaRPr lang="fa-IR" dirty="0" smtClean="0"/>
          </a:p>
          <a:p>
            <a:endParaRPr lang="fa-IR" dirty="0" smtClean="0"/>
          </a:p>
          <a:p>
            <a:endParaRPr lang="fa-IR" dirty="0" smtClean="0"/>
          </a:p>
          <a:p>
            <a:r>
              <a:rPr lang="fa-IR" dirty="0" smtClean="0"/>
              <a:t>پس داریم</a:t>
            </a:r>
          </a:p>
          <a:p>
            <a:endParaRPr lang="fa-IR" dirty="0" smtClean="0"/>
          </a:p>
          <a:p>
            <a:endParaRPr lang="fa-IR" dirty="0" smtClean="0"/>
          </a:p>
          <a:p>
            <a:endParaRPr lang="fa-IR" dirty="0" smtClean="0"/>
          </a:p>
          <a:p>
            <a:r>
              <a:rPr lang="fa-IR" smtClean="0"/>
              <a:t>پایان مسئله</a:t>
            </a:r>
            <a:endParaRPr lang="fa-IR" dirty="0"/>
          </a:p>
        </p:txBody>
      </p:sp>
      <p:pic>
        <p:nvPicPr>
          <p:cNvPr id="6"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2214554"/>
            <a:ext cx="2047875" cy="809625"/>
          </a:xfrm>
          <a:prstGeom prst="rect">
            <a:avLst/>
          </a:prstGeom>
          <a:noFill/>
        </p:spPr>
      </p:pic>
      <p:sp>
        <p:nvSpPr>
          <p:cNvPr id="706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065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071670" y="2214554"/>
            <a:ext cx="1581150" cy="800100"/>
          </a:xfrm>
          <a:prstGeom prst="rect">
            <a:avLst/>
          </a:prstGeom>
          <a:noFill/>
        </p:spPr>
      </p:pic>
      <p:sp>
        <p:nvSpPr>
          <p:cNvPr id="706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0659"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714744" y="2428868"/>
            <a:ext cx="704850" cy="447675"/>
          </a:xfrm>
          <a:prstGeom prst="rect">
            <a:avLst/>
          </a:prstGeom>
          <a:noFill/>
        </p:spPr>
      </p:pic>
      <p:sp>
        <p:nvSpPr>
          <p:cNvPr id="706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0661" name="Picture 5"/>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85720" y="4500570"/>
            <a:ext cx="3114675" cy="447675"/>
          </a:xfrm>
          <a:prstGeom prst="rect">
            <a:avLst/>
          </a:prstGeom>
          <a:noFill/>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circle/>
    <p:sndAc>
      <p:stSnd>
        <p:snd r:embed="rId2" name="chimes.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C000"/>
                </a:solidFill>
              </a:rPr>
              <a:t>تعریف:</a:t>
            </a:r>
            <a:r>
              <a:rPr lang="fa-IR" dirty="0" smtClean="0"/>
              <a:t>اگر مقاومت را با یک سلف به طورموازی ببندیم مداری تشکیل می شود به نام مدار</a:t>
            </a:r>
            <a:r>
              <a:rPr lang="en-US" dirty="0" smtClean="0"/>
              <a:t>RL</a:t>
            </a:r>
            <a:r>
              <a:rPr lang="fa-IR" dirty="0" smtClean="0"/>
              <a:t>موازی</a:t>
            </a:r>
          </a:p>
          <a:p>
            <a:r>
              <a:rPr lang="fa-IR" dirty="0" smtClean="0">
                <a:solidFill>
                  <a:srgbClr val="FFC000"/>
                </a:solidFill>
              </a:rPr>
              <a:t>فرمول ها:</a:t>
            </a:r>
            <a:endParaRPr lang="fa-IR" dirty="0">
              <a:solidFill>
                <a:srgbClr val="FFC000"/>
              </a:solidFill>
            </a:endParaRPr>
          </a:p>
        </p:txBody>
      </p:sp>
      <p:sp>
        <p:nvSpPr>
          <p:cNvPr id="3" name="Title 2"/>
          <p:cNvSpPr>
            <a:spLocks noGrp="1"/>
          </p:cNvSpPr>
          <p:nvPr>
            <p:ph type="title"/>
          </p:nvPr>
        </p:nvSpPr>
        <p:spPr/>
        <p:txBody>
          <a:bodyPr/>
          <a:lstStyle/>
          <a:p>
            <a:r>
              <a:rPr lang="fa-IR" dirty="0" smtClean="0"/>
              <a:t>مدار های</a:t>
            </a:r>
            <a:r>
              <a:rPr lang="en-US" dirty="0" smtClean="0"/>
              <a:t>RL</a:t>
            </a:r>
            <a:r>
              <a:rPr lang="fa-IR" dirty="0" smtClean="0"/>
              <a:t>موازی </a:t>
            </a:r>
            <a:endParaRPr lang="fa-I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2500306"/>
            <a:ext cx="2057400" cy="447675"/>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7"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2857496"/>
            <a:ext cx="2295525" cy="542925"/>
          </a:xfrm>
          <a:prstGeom prst="rect">
            <a:avLst/>
          </a:prstGeom>
          <a:noFill/>
        </p:spPr>
      </p:pic>
      <p:sp>
        <p:nvSpPr>
          <p:cNvPr id="1029" name="Rectangle 5"/>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429000"/>
            <a:ext cx="2095500" cy="885825"/>
          </a:xfrm>
          <a:prstGeom prst="rect">
            <a:avLst/>
          </a:prstGeom>
          <a:noFill/>
        </p:spPr>
      </p:pic>
      <p:sp>
        <p:nvSpPr>
          <p:cNvPr id="1032" name="Rectangle 8"/>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3"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85720" y="4357694"/>
            <a:ext cx="1009650" cy="800100"/>
          </a:xfrm>
          <a:prstGeom prst="rect">
            <a:avLst/>
          </a:prstGeom>
          <a:noFill/>
        </p:spPr>
      </p:pic>
      <p:sp>
        <p:nvSpPr>
          <p:cNvPr id="1035" name="Rectangle 11"/>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مثال)</a:t>
            </a:r>
            <a:r>
              <a:rPr lang="fa-IR" dirty="0" smtClean="0"/>
              <a:t>معادله ولتاﮋمدار الکتریکی به صورت زیر می باشد با توجه به داده ها به سوالات زیر پاسخ دهید؟</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الف)</a:t>
            </a:r>
            <a:r>
              <a:rPr lang="fa-IR" dirty="0" smtClean="0"/>
              <a:t>مقاومت القایی سلف را بدست اورید؟</a:t>
            </a:r>
          </a:p>
          <a:p>
            <a:r>
              <a:rPr lang="fa-IR" dirty="0" smtClean="0">
                <a:solidFill>
                  <a:srgbClr val="FF0000"/>
                </a:solidFill>
              </a:rPr>
              <a:t>روش حل:</a:t>
            </a:r>
            <a:r>
              <a:rPr lang="fa-IR" dirty="0" smtClean="0"/>
              <a:t>با توجه به فرمول زیر مقاومت القایی را بدست می اوریم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حل مثال</a:t>
            </a:r>
            <a:endParaRPr lang="fa-IR" dirty="0"/>
          </a:p>
        </p:txBody>
      </p:sp>
      <p:sp>
        <p:nvSpPr>
          <p:cNvPr id="727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270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2428868"/>
            <a:ext cx="3810000" cy="504825"/>
          </a:xfrm>
          <a:prstGeom prst="rect">
            <a:avLst/>
          </a:prstGeom>
          <a:noFill/>
        </p:spPr>
      </p:pic>
      <p:sp>
        <p:nvSpPr>
          <p:cNvPr id="72707" name="Rectangle 3"/>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270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270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2844" y="3000372"/>
            <a:ext cx="1019175" cy="447675"/>
          </a:xfrm>
          <a:prstGeom prst="rect">
            <a:avLst/>
          </a:prstGeom>
          <a:noFill/>
        </p:spPr>
      </p:pic>
      <p:sp>
        <p:nvSpPr>
          <p:cNvPr id="7271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271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271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500438"/>
            <a:ext cx="1762125" cy="447675"/>
          </a:xfrm>
          <a:prstGeom prst="rect">
            <a:avLst/>
          </a:prstGeom>
          <a:noFill/>
        </p:spPr>
      </p:pic>
      <p:sp>
        <p:nvSpPr>
          <p:cNvPr id="72713"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2769"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71472" y="5429264"/>
            <a:ext cx="1181100" cy="447675"/>
          </a:xfrm>
          <a:prstGeom prst="rect">
            <a:avLst/>
          </a:prstGeom>
          <a:noFill/>
        </p:spPr>
      </p:pic>
      <p:sp>
        <p:nvSpPr>
          <p:cNvPr id="3277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2772"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785918" y="5429264"/>
            <a:ext cx="2609850" cy="447675"/>
          </a:xfrm>
          <a:prstGeom prst="rect">
            <a:avLst/>
          </a:prstGeom>
          <a:noFill/>
        </p:spPr>
      </p:pic>
      <p:sp>
        <p:nvSpPr>
          <p:cNvPr id="32774"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64513" name="Picture 1" descr="D:\Program Files\Microsoft Office\CLIPART\PUB60COR\AG00021_.GIF"/>
          <p:cNvPicPr>
            <a:picLocks noChangeAspect="1" noChangeArrowheads="1" noCrop="1"/>
          </p:cNvPicPr>
          <p:nvPr/>
        </p:nvPicPr>
        <p:blipFill>
          <a:blip r:embed="rId8"/>
          <a:srcRect/>
          <a:stretch>
            <a:fillRect/>
          </a:stretch>
        </p:blipFill>
        <p:spPr bwMode="auto">
          <a:xfrm>
            <a:off x="7858148" y="142852"/>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ب)</a:t>
            </a:r>
            <a:r>
              <a:rPr lang="fa-IR" dirty="0" smtClean="0"/>
              <a:t>معادله جریان هر یک از شاخه ها را بدست دهید</a:t>
            </a:r>
          </a:p>
          <a:p>
            <a:r>
              <a:rPr lang="fa-IR" dirty="0" smtClean="0">
                <a:solidFill>
                  <a:srgbClr val="FF0000"/>
                </a:solidFill>
              </a:rPr>
              <a:t>روش حل)</a:t>
            </a:r>
            <a:r>
              <a:rPr lang="fa-IR" dirty="0" smtClean="0"/>
              <a:t>چون سوال مر بوط به مدار موازی سلف و مقاومت است پس جریان هر یک از شاخه ها متفاوت می باشد پس نتیجه می گیریم بدست اوردن معادله جریان هر یک از شاخه ها با فرمول یکسان و روش حل متفاوت بدست می اید پس داریم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737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372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3929066"/>
            <a:ext cx="2905125" cy="447675"/>
          </a:xfrm>
          <a:prstGeom prst="rect">
            <a:avLst/>
          </a:prstGeom>
          <a:noFill/>
        </p:spPr>
      </p:pic>
      <p:sp>
        <p:nvSpPr>
          <p:cNvPr id="7373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37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373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4857760"/>
            <a:ext cx="3629025" cy="447675"/>
          </a:xfrm>
          <a:prstGeom prst="rect">
            <a:avLst/>
          </a:prstGeom>
          <a:noFill/>
        </p:spPr>
      </p:pic>
      <p:sp>
        <p:nvSpPr>
          <p:cNvPr id="73734"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p:sndAc>
      <p:stSnd>
        <p:snd r:embed="rId2" name="chimes.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هر یک ازچیز های خواسته شده در فرمول را بدست می اوریم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3357562"/>
            <a:ext cx="2905125" cy="447675"/>
          </a:xfrm>
          <a:prstGeom prst="rect">
            <a:avLst/>
          </a:prstGeom>
          <a:noFill/>
        </p:spPr>
      </p:pic>
      <p:sp>
        <p:nvSpPr>
          <p:cNvPr id="747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475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2071678"/>
            <a:ext cx="3924300" cy="895350"/>
          </a:xfrm>
          <a:prstGeom prst="rect">
            <a:avLst/>
          </a:prstGeom>
          <a:noFill/>
        </p:spPr>
      </p:pic>
      <p:sp>
        <p:nvSpPr>
          <p:cNvPr id="74755" name="Rectangle 3"/>
          <p:cNvSpPr>
            <a:spLocks noChangeArrowheads="1"/>
          </p:cNvSpPr>
          <p:nvPr/>
        </p:nvSpPr>
        <p:spPr bwMode="auto">
          <a:xfrm>
            <a:off x="0" y="1352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47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475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14678" y="3357562"/>
            <a:ext cx="3124200" cy="504825"/>
          </a:xfrm>
          <a:prstGeom prst="rect">
            <a:avLst/>
          </a:prstGeom>
          <a:noFill/>
        </p:spPr>
      </p:pic>
      <p:sp>
        <p:nvSpPr>
          <p:cNvPr id="74758" name="Rectangle 6"/>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47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74761" name="Rectangle 9"/>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47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74764" name="Rectangle 12"/>
          <p:cNvSpPr>
            <a:spLocks noChangeArrowheads="1"/>
          </p:cNvSpPr>
          <p:nvPr/>
        </p:nvSpPr>
        <p:spPr bwMode="auto">
          <a:xfrm>
            <a:off x="0" y="1352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476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4765"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14282" y="3929066"/>
            <a:ext cx="3933825" cy="895350"/>
          </a:xfrm>
          <a:prstGeom prst="rect">
            <a:avLst/>
          </a:prstGeom>
          <a:noFill/>
        </p:spPr>
      </p:pic>
      <p:pic>
        <p:nvPicPr>
          <p:cNvPr id="19"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85720" y="5143512"/>
            <a:ext cx="3629025" cy="447675"/>
          </a:xfrm>
          <a:prstGeom prst="rect">
            <a:avLst/>
          </a:prstGeom>
          <a:noFill/>
        </p:spPr>
      </p:pic>
      <p:sp>
        <p:nvSpPr>
          <p:cNvPr id="74768"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4767" name="Picture 15"/>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929058" y="5072074"/>
            <a:ext cx="4019550" cy="504825"/>
          </a:xfrm>
          <a:prstGeom prst="rect">
            <a:avLst/>
          </a:prstGeom>
          <a:noFill/>
        </p:spPr>
      </p:pic>
      <p:sp>
        <p:nvSpPr>
          <p:cNvPr id="74769" name="Rectangle 17"/>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fa-I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نکته مهم:با توجه به نکته ای که در قسمت مقاومت القایی سلف گفته شد(در سلف جریان نسبت به ولتاﮋ0 9 درجه عقب تر است)پس ما زاویه را از 90 کم می کنیم</a:t>
            </a:r>
          </a:p>
          <a:p>
            <a:r>
              <a:rPr lang="fa-IR" dirty="0" smtClean="0">
                <a:solidFill>
                  <a:srgbClr val="FF0000"/>
                </a:solidFill>
              </a:rPr>
              <a:t>ج)</a:t>
            </a:r>
            <a:r>
              <a:rPr lang="fa-IR" dirty="0" smtClean="0"/>
              <a:t>جریان کل مدار را بدست اورید؟</a:t>
            </a:r>
          </a:p>
          <a:p>
            <a:r>
              <a:rPr lang="fa-IR" dirty="0" smtClean="0">
                <a:solidFill>
                  <a:srgbClr val="FF0000"/>
                </a:solidFill>
              </a:rPr>
              <a:t>روش حل:</a:t>
            </a:r>
            <a:r>
              <a:rPr lang="fa-IR" dirty="0" smtClean="0"/>
              <a:t>ما می توان جریان را از دو فرمول زیر بدست اوریم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757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577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3929066"/>
            <a:ext cx="1181100" cy="876300"/>
          </a:xfrm>
          <a:prstGeom prst="rect">
            <a:avLst/>
          </a:prstGeom>
          <a:noFill/>
        </p:spPr>
      </p:pic>
      <p:sp>
        <p:nvSpPr>
          <p:cNvPr id="75779" name="Rectangle 3"/>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578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578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4929198"/>
            <a:ext cx="1143000" cy="876300"/>
          </a:xfrm>
          <a:prstGeom prst="rect">
            <a:avLst/>
          </a:prstGeom>
          <a:noFill/>
        </p:spPr>
      </p:pic>
      <p:sp>
        <p:nvSpPr>
          <p:cNvPr id="75782" name="Rectangle 6"/>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57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578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00430" y="4357694"/>
            <a:ext cx="312366" cy="995667"/>
          </a:xfrm>
          <a:prstGeom prst="rect">
            <a:avLst/>
          </a:prstGeom>
          <a:noFill/>
        </p:spPr>
      </p:pic>
      <p:sp>
        <p:nvSpPr>
          <p:cNvPr id="7578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578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572000" y="3929066"/>
            <a:ext cx="1152525" cy="800100"/>
          </a:xfrm>
          <a:prstGeom prst="rect">
            <a:avLst/>
          </a:prstGeom>
          <a:noFill/>
        </p:spPr>
      </p:pic>
      <p:sp>
        <p:nvSpPr>
          <p:cNvPr id="75787" name="Rectangle 11"/>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578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5788" name="Picture 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4500562" y="4929198"/>
            <a:ext cx="1114425" cy="800100"/>
          </a:xfrm>
          <a:prstGeom prst="rect">
            <a:avLst/>
          </a:prstGeom>
          <a:noFill/>
        </p:spPr>
      </p:pic>
      <p:sp>
        <p:nvSpPr>
          <p:cNvPr id="75790" name="Rectangle 14"/>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dir="u"/>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1"/>
                </a:solidFill>
              </a:rPr>
              <a:t>دامنه:</a:t>
            </a:r>
            <a:r>
              <a:rPr lang="fa-IR" dirty="0" smtClean="0"/>
              <a:t>مقدار موج در هر لحظه از زمان را دامنه موج گوییم</a:t>
            </a:r>
          </a:p>
          <a:p>
            <a:r>
              <a:rPr lang="fa-IR" dirty="0" smtClean="0">
                <a:solidFill>
                  <a:schemeClr val="accent1"/>
                </a:solidFill>
              </a:rPr>
              <a:t>دامنه ماکزیمم(پیک ماکزیمم):</a:t>
            </a:r>
            <a:r>
              <a:rPr lang="fa-IR" dirty="0" smtClean="0"/>
              <a:t>حداکثرولتاﮋ یا جریان سینوسی را در هر نیم سیکل دامنه ی ماکزیمم گویند</a:t>
            </a:r>
            <a:endParaRPr lang="fa-IR" dirty="0">
              <a:solidFill>
                <a:schemeClr val="accent1"/>
              </a:solidFill>
            </a:endParaRPr>
          </a:p>
        </p:txBody>
      </p:sp>
      <p:sp>
        <p:nvSpPr>
          <p:cNvPr id="3" name="Title 2"/>
          <p:cNvSpPr>
            <a:spLocks noGrp="1"/>
          </p:cNvSpPr>
          <p:nvPr>
            <p:ph type="title"/>
          </p:nvPr>
        </p:nvSpPr>
        <p:spPr/>
        <p:txBody>
          <a:bodyPr/>
          <a:lstStyle/>
          <a:p>
            <a:r>
              <a:rPr lang="fa-IR" dirty="0" smtClean="0"/>
              <a:t>انواع تعریف ها</a:t>
            </a:r>
            <a:endParaRPr lang="fa-IR" dirty="0"/>
          </a:p>
        </p:txBody>
      </p:sp>
      <p:sp>
        <p:nvSpPr>
          <p:cNvPr id="4" name="Down Arrow 3"/>
          <p:cNvSpPr/>
          <p:nvPr/>
        </p:nvSpPr>
        <p:spPr>
          <a:xfrm>
            <a:off x="2000232" y="3214686"/>
            <a:ext cx="214314"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428728" y="4071942"/>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Curved Down Arrow 5"/>
          <p:cNvSpPr/>
          <p:nvPr/>
        </p:nvSpPr>
        <p:spPr>
          <a:xfrm>
            <a:off x="2214546" y="3429000"/>
            <a:ext cx="1428760" cy="78581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7" name="Curved Up Arrow 6"/>
          <p:cNvSpPr/>
          <p:nvPr/>
        </p:nvSpPr>
        <p:spPr>
          <a:xfrm>
            <a:off x="3500430" y="4429132"/>
            <a:ext cx="1643074" cy="78581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9697"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43042" y="2786058"/>
            <a:ext cx="752475" cy="447675"/>
          </a:xfrm>
          <a:prstGeom prst="rect">
            <a:avLst/>
          </a:prstGeom>
          <a:noFill/>
        </p:spPr>
      </p:pic>
      <p:sp>
        <p:nvSpPr>
          <p:cNvPr id="11" name="Lightning Bolt 10"/>
          <p:cNvSpPr/>
          <p:nvPr/>
        </p:nvSpPr>
        <p:spPr>
          <a:xfrm>
            <a:off x="2500298" y="2786058"/>
            <a:ext cx="285752" cy="500066"/>
          </a:xfrm>
          <a:prstGeom prst="lightningBol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9699"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357422" y="2428868"/>
            <a:ext cx="1066800" cy="447675"/>
          </a:xfrm>
          <a:prstGeom prst="rect">
            <a:avLst/>
          </a:prstGeom>
          <a:noFill/>
        </p:spPr>
      </p:pic>
      <p:pic>
        <p:nvPicPr>
          <p:cNvPr id="1026" name="Picture 2" descr="D:\Program Files\Microsoft Office\CLIPART\PUB60COR\AG00130_.GIF"/>
          <p:cNvPicPr>
            <a:picLocks noChangeAspect="1" noChangeArrowheads="1" noCrop="1"/>
          </p:cNvPicPr>
          <p:nvPr/>
        </p:nvPicPr>
        <p:blipFill>
          <a:blip r:embed="rId6"/>
          <a:srcRect/>
          <a:stretch>
            <a:fillRect/>
          </a:stretch>
        </p:blipFill>
        <p:spPr bwMode="auto">
          <a:xfrm>
            <a:off x="6215074" y="3929066"/>
            <a:ext cx="409575" cy="352425"/>
          </a:xfrm>
          <a:prstGeom prst="rect">
            <a:avLst/>
          </a:prstGeom>
          <a:noFill/>
        </p:spPr>
      </p:pic>
      <p:sp>
        <p:nvSpPr>
          <p:cNvPr id="8" name="Footer Placeholder 7"/>
          <p:cNvSpPr>
            <a:spLocks noGrp="1"/>
          </p:cNvSpPr>
          <p:nvPr>
            <p:ph type="ftr" sz="quarter" idx="11"/>
          </p:nvPr>
        </p:nvSpPr>
        <p:spPr/>
        <p:txBody>
          <a:bodyPr/>
          <a:lstStyle/>
          <a:p>
            <a:endParaRPr lang="fa-IR"/>
          </a:p>
        </p:txBody>
      </p:sp>
    </p:spTree>
  </p:cSld>
  <p:clrMapOvr>
    <a:masterClrMapping/>
  </p:clrMapOvr>
  <p:transition spd="slow">
    <p:pull dir="r"/>
    <p:sndAc>
      <p:stSnd>
        <p:snd r:embed="rId3" name="chimes.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از یکی از فرمول های صفحه قبل استفاده می کنیم پس داریم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143116"/>
            <a:ext cx="1181100" cy="876300"/>
          </a:xfrm>
          <a:prstGeom prst="rect">
            <a:avLst/>
          </a:prstGeom>
          <a:noFill/>
        </p:spPr>
      </p:pic>
      <p:sp>
        <p:nvSpPr>
          <p:cNvPr id="768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680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00166" y="2071678"/>
            <a:ext cx="1743075" cy="971550"/>
          </a:xfrm>
          <a:prstGeom prst="rect">
            <a:avLst/>
          </a:prstGeom>
          <a:noFill/>
        </p:spPr>
      </p:pic>
      <p:sp>
        <p:nvSpPr>
          <p:cNvPr id="76803" name="Rectangle 3"/>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5720" y="3429000"/>
            <a:ext cx="1143000" cy="876300"/>
          </a:xfrm>
          <a:prstGeom prst="rect">
            <a:avLst/>
          </a:prstGeom>
          <a:noFill/>
        </p:spPr>
      </p:pic>
      <p:sp>
        <p:nvSpPr>
          <p:cNvPr id="768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6804"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500166" y="3286124"/>
            <a:ext cx="1743075" cy="971550"/>
          </a:xfrm>
          <a:prstGeom prst="rect">
            <a:avLst/>
          </a:prstGeom>
          <a:noFill/>
        </p:spPr>
      </p:pic>
      <p:sp>
        <p:nvSpPr>
          <p:cNvPr id="76806" name="Rectangle 6"/>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fa-IR"/>
          </a:p>
        </p:txBody>
      </p:sp>
    </p:spTree>
  </p:cSld>
  <p:clrMapOvr>
    <a:masterClrMapping/>
  </p:clrMapOvr>
  <p:transition spd="slow">
    <p:split dir="in"/>
    <p:sndAc>
      <p:stSnd>
        <p:snd r:embed="rId2" name="chimes.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د)</a:t>
            </a:r>
            <a:r>
              <a:rPr lang="fa-IR" dirty="0" smtClean="0"/>
              <a:t>اندازه جریان را بدست اورید؟</a:t>
            </a:r>
          </a:p>
          <a:p>
            <a:r>
              <a:rPr lang="fa-IR" dirty="0" smtClean="0">
                <a:solidFill>
                  <a:srgbClr val="FF0000"/>
                </a:solidFill>
              </a:rPr>
              <a:t>روش حل:</a:t>
            </a:r>
            <a:r>
              <a:rPr lang="fa-IR" dirty="0" smtClean="0"/>
              <a:t>با توجه به فرمول زیر داریم</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ه)</a:t>
            </a:r>
            <a:r>
              <a:rPr lang="fa-IR" dirty="0" smtClean="0"/>
              <a:t>امپدانس مدار را بدست اورید؟</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714620"/>
            <a:ext cx="4638675" cy="542925"/>
          </a:xfrm>
          <a:prstGeom prst="rect">
            <a:avLst/>
          </a:prstGeom>
          <a:noFill/>
        </p:spPr>
      </p:pic>
      <p:sp>
        <p:nvSpPr>
          <p:cNvPr id="1027" name="Rectangle 3"/>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30" name="Rectangle 6"/>
          <p:cNvSpPr>
            <a:spLocks noChangeArrowheads="1"/>
          </p:cNvSpPr>
          <p:nvPr/>
        </p:nvSpPr>
        <p:spPr bwMode="auto">
          <a:xfrm>
            <a:off x="0" y="1790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4786322"/>
            <a:ext cx="5400675" cy="885825"/>
          </a:xfrm>
          <a:prstGeom prst="rect">
            <a:avLst/>
          </a:prstGeom>
          <a:noFill/>
        </p:spPr>
      </p:pic>
      <p:sp>
        <p:nvSpPr>
          <p:cNvPr id="1033" name="Rectangle 9"/>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4"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929322" y="5000636"/>
            <a:ext cx="704850" cy="447675"/>
          </a:xfrm>
          <a:prstGeom prst="rect">
            <a:avLst/>
          </a:prstGeom>
          <a:noFill/>
        </p:spPr>
      </p:pic>
      <p:sp>
        <p:nvSpPr>
          <p:cNvPr id="1036"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rd"/>
    <p:sndAc>
      <p:stSnd>
        <p:snd r:embed="rId2" name="chimes.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solidFill>
                  <a:schemeClr val="bg2">
                    <a:lumMod val="50000"/>
                  </a:schemeClr>
                </a:solidFill>
              </a:rPr>
              <a:t>تعریف:</a:t>
            </a:r>
            <a:r>
              <a:rPr lang="fa-IR" dirty="0" smtClean="0"/>
              <a:t>اگر یک مقاومت را با یک خازن به طور سری ببندیم مدار</a:t>
            </a:r>
            <a:r>
              <a:rPr lang="en-US" dirty="0" smtClean="0"/>
              <a:t>RC</a:t>
            </a:r>
            <a:r>
              <a:rPr lang="fa-IR" dirty="0" smtClean="0"/>
              <a:t>سری بدست می اید</a:t>
            </a:r>
          </a:p>
          <a:p>
            <a:r>
              <a:rPr lang="fa-IR" dirty="0" smtClean="0">
                <a:solidFill>
                  <a:schemeClr val="bg2">
                    <a:lumMod val="50000"/>
                  </a:schemeClr>
                </a:solidFill>
              </a:rPr>
              <a:t>فرمول های مدار</a:t>
            </a:r>
            <a:r>
              <a:rPr lang="en-US" dirty="0" smtClean="0">
                <a:solidFill>
                  <a:schemeClr val="bg2">
                    <a:lumMod val="50000"/>
                  </a:schemeClr>
                </a:solidFill>
              </a:rPr>
              <a:t>RC</a:t>
            </a:r>
            <a:r>
              <a:rPr lang="fa-IR" dirty="0" smtClean="0">
                <a:solidFill>
                  <a:schemeClr val="bg2">
                    <a:lumMod val="50000"/>
                  </a:schemeClr>
                </a:solidFill>
              </a:rPr>
              <a:t>سری:</a:t>
            </a:r>
          </a:p>
          <a:p>
            <a:endParaRPr lang="fa-IR" dirty="0" smtClean="0">
              <a:solidFill>
                <a:schemeClr val="bg2">
                  <a:lumMod val="50000"/>
                </a:schemeClr>
              </a:solidFill>
            </a:endParaRPr>
          </a:p>
          <a:p>
            <a:endParaRPr lang="fa-IR" dirty="0" smtClean="0">
              <a:solidFill>
                <a:schemeClr val="bg2">
                  <a:lumMod val="50000"/>
                </a:schemeClr>
              </a:solidFill>
            </a:endParaRPr>
          </a:p>
          <a:p>
            <a:endParaRPr lang="fa-IR" dirty="0" smtClean="0">
              <a:solidFill>
                <a:schemeClr val="bg2">
                  <a:lumMod val="50000"/>
                </a:schemeClr>
              </a:solidFill>
            </a:endParaRPr>
          </a:p>
          <a:p>
            <a:endParaRPr lang="fa-IR" dirty="0" smtClean="0">
              <a:solidFill>
                <a:schemeClr val="bg2">
                  <a:lumMod val="50000"/>
                </a:schemeClr>
              </a:solidFill>
            </a:endParaRPr>
          </a:p>
          <a:p>
            <a:endParaRPr lang="fa-IR" dirty="0" smtClean="0">
              <a:solidFill>
                <a:schemeClr val="bg2">
                  <a:lumMod val="50000"/>
                </a:schemeClr>
              </a:solidFill>
            </a:endParaRPr>
          </a:p>
          <a:p>
            <a:pPr>
              <a:buNone/>
            </a:pPr>
            <a:r>
              <a:rPr lang="fa-IR" dirty="0" smtClean="0">
                <a:solidFill>
                  <a:schemeClr val="bg2">
                    <a:lumMod val="50000"/>
                  </a:schemeClr>
                </a:solidFill>
              </a:rPr>
              <a:t>نکته مهم:</a:t>
            </a:r>
            <a:r>
              <a:rPr lang="fa-IR" dirty="0" smtClean="0">
                <a:solidFill>
                  <a:srgbClr val="FF0000"/>
                </a:solidFill>
              </a:rPr>
              <a:t>تفاوت توان</a:t>
            </a:r>
            <a:r>
              <a:rPr lang="en-US" dirty="0" smtClean="0">
                <a:solidFill>
                  <a:srgbClr val="FF0000"/>
                </a:solidFill>
              </a:rPr>
              <a:t>Pd</a:t>
            </a:r>
            <a:r>
              <a:rPr lang="fa-IR" dirty="0" smtClean="0">
                <a:solidFill>
                  <a:srgbClr val="FF0000"/>
                </a:solidFill>
              </a:rPr>
              <a:t>در مدار </a:t>
            </a:r>
            <a:r>
              <a:rPr lang="en-US" dirty="0" smtClean="0">
                <a:solidFill>
                  <a:srgbClr val="FF0000"/>
                </a:solidFill>
              </a:rPr>
              <a:t>RC</a:t>
            </a:r>
            <a:r>
              <a:rPr lang="fa-IR" dirty="0" smtClean="0">
                <a:solidFill>
                  <a:srgbClr val="FF0000"/>
                </a:solidFill>
              </a:rPr>
              <a:t>سری با مدار</a:t>
            </a:r>
            <a:r>
              <a:rPr lang="en-US" dirty="0" smtClean="0">
                <a:solidFill>
                  <a:srgbClr val="FF0000"/>
                </a:solidFill>
              </a:rPr>
              <a:t>RL</a:t>
            </a:r>
            <a:r>
              <a:rPr lang="fa-IR" dirty="0" smtClean="0">
                <a:solidFill>
                  <a:srgbClr val="FF0000"/>
                </a:solidFill>
              </a:rPr>
              <a:t>سری تنها منفی پشت</a:t>
            </a:r>
            <a:r>
              <a:rPr lang="en-US" dirty="0" err="1" smtClean="0">
                <a:solidFill>
                  <a:srgbClr val="FF0000"/>
                </a:solidFill>
              </a:rPr>
              <a:t>Ve</a:t>
            </a:r>
            <a:r>
              <a:rPr lang="fa-IR" dirty="0" smtClean="0">
                <a:solidFill>
                  <a:srgbClr val="FF0000"/>
                </a:solidFill>
              </a:rPr>
              <a:t>می باشد</a:t>
            </a:r>
          </a:p>
          <a:p>
            <a:pPr>
              <a:buNone/>
            </a:pPr>
            <a:endParaRPr lang="fa-IR" dirty="0" smtClean="0">
              <a:solidFill>
                <a:srgbClr val="FF0000"/>
              </a:solidFill>
            </a:endParaRPr>
          </a:p>
          <a:p>
            <a:pPr>
              <a:buNone/>
            </a:pPr>
            <a:r>
              <a:rPr lang="fa-IR" dirty="0" smtClean="0">
                <a:solidFill>
                  <a:srgbClr val="FF0000"/>
                </a:solidFill>
              </a:rPr>
              <a:t>مثال)</a:t>
            </a:r>
            <a:r>
              <a:rPr lang="fa-IR" dirty="0" smtClean="0"/>
              <a:t>بنا به اینکه مثال این بخش مانند مثال مدار</a:t>
            </a:r>
            <a:r>
              <a:rPr lang="en-US" dirty="0" smtClean="0"/>
              <a:t>RL</a:t>
            </a:r>
            <a:r>
              <a:rPr lang="fa-IR" dirty="0" smtClean="0"/>
              <a:t>سری می باشد پس مثالی زده نمی شود</a:t>
            </a:r>
            <a:endParaRPr lang="fa-IR" dirty="0">
              <a:solidFill>
                <a:schemeClr val="bg2">
                  <a:lumMod val="50000"/>
                </a:schemeClr>
              </a:solidFill>
            </a:endParaRPr>
          </a:p>
        </p:txBody>
      </p:sp>
      <p:sp>
        <p:nvSpPr>
          <p:cNvPr id="3" name="Title 2"/>
          <p:cNvSpPr>
            <a:spLocks noGrp="1"/>
          </p:cNvSpPr>
          <p:nvPr>
            <p:ph type="title"/>
          </p:nvPr>
        </p:nvSpPr>
        <p:spPr/>
        <p:txBody>
          <a:bodyPr/>
          <a:lstStyle/>
          <a:p>
            <a:pPr algn="ctr"/>
            <a:r>
              <a:rPr lang="fa-IR" dirty="0" smtClean="0"/>
              <a:t>جلسه پنجم                مدار</a:t>
            </a:r>
            <a:r>
              <a:rPr lang="en-US" dirty="0" smtClean="0"/>
              <a:t>RC</a:t>
            </a:r>
            <a:r>
              <a:rPr lang="fa-IR" dirty="0" smtClean="0"/>
              <a:t>سری </a:t>
            </a:r>
            <a:endParaRPr lang="fa-IR" dirty="0"/>
          </a:p>
        </p:txBody>
      </p:sp>
      <p:sp>
        <p:nvSpPr>
          <p:cNvPr id="788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88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2500306"/>
            <a:ext cx="2171700" cy="542925"/>
          </a:xfrm>
          <a:prstGeom prst="rect">
            <a:avLst/>
          </a:prstGeom>
          <a:noFill/>
        </p:spPr>
      </p:pic>
      <p:sp>
        <p:nvSpPr>
          <p:cNvPr id="78851" name="Rectangle 3"/>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88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885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14678" y="2357430"/>
            <a:ext cx="2095500" cy="800100"/>
          </a:xfrm>
          <a:prstGeom prst="rect">
            <a:avLst/>
          </a:prstGeom>
          <a:noFill/>
        </p:spPr>
      </p:pic>
      <p:sp>
        <p:nvSpPr>
          <p:cNvPr id="7885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8854"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85720" y="3500438"/>
            <a:ext cx="2581275" cy="447675"/>
          </a:xfrm>
          <a:prstGeom prst="rect">
            <a:avLst/>
          </a:prstGeom>
          <a:noFill/>
        </p:spPr>
      </p:pic>
      <p:sp>
        <p:nvSpPr>
          <p:cNvPr id="78856" name="Rectangle 8"/>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885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8857"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214678" y="3500438"/>
            <a:ext cx="2819400" cy="447675"/>
          </a:xfrm>
          <a:prstGeom prst="rect">
            <a:avLst/>
          </a:prstGeom>
          <a:noFill/>
        </p:spPr>
      </p:pic>
      <p:sp>
        <p:nvSpPr>
          <p:cNvPr id="78859" name="Rectangle 11"/>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8861"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8860" name="Picture 12"/>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6858016" y="3500438"/>
            <a:ext cx="1457325" cy="447675"/>
          </a:xfrm>
          <a:prstGeom prst="rect">
            <a:avLst/>
          </a:prstGeom>
          <a:noFill/>
        </p:spPr>
      </p:pic>
      <p:sp>
        <p:nvSpPr>
          <p:cNvPr id="78862" name="Rectangle 14"/>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r"/>
    <p:sndAc>
      <p:stSnd>
        <p:snd r:embed="rId2" name="chimes.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7030A0"/>
                </a:solidFill>
              </a:rPr>
              <a:t>تعریف:</a:t>
            </a:r>
            <a:r>
              <a:rPr lang="fa-IR" dirty="0" smtClean="0"/>
              <a:t>اگر یک مقاومت را با یک خازن به طور موازی ببندیم مدار</a:t>
            </a:r>
            <a:r>
              <a:rPr lang="en-US" dirty="0" smtClean="0"/>
              <a:t>RC</a:t>
            </a:r>
            <a:r>
              <a:rPr lang="fa-IR" dirty="0" smtClean="0"/>
              <a:t>موازی به دست می اید</a:t>
            </a:r>
          </a:p>
          <a:p>
            <a:r>
              <a:rPr lang="fa-IR" dirty="0" smtClean="0">
                <a:solidFill>
                  <a:srgbClr val="7030A0"/>
                </a:solidFill>
              </a:rPr>
              <a:t>فرمول ها</a:t>
            </a:r>
          </a:p>
          <a:p>
            <a:endParaRPr lang="fa-IR" dirty="0" smtClean="0">
              <a:solidFill>
                <a:srgbClr val="7030A0"/>
              </a:solidFill>
            </a:endParaRPr>
          </a:p>
          <a:p>
            <a:endParaRPr lang="fa-IR" dirty="0" smtClean="0">
              <a:solidFill>
                <a:srgbClr val="7030A0"/>
              </a:solidFill>
            </a:endParaRPr>
          </a:p>
          <a:p>
            <a:endParaRPr lang="fa-IR" dirty="0" smtClean="0">
              <a:solidFill>
                <a:srgbClr val="7030A0"/>
              </a:solidFill>
            </a:endParaRPr>
          </a:p>
          <a:p>
            <a:endParaRPr lang="fa-IR" dirty="0" smtClean="0">
              <a:solidFill>
                <a:srgbClr val="7030A0"/>
              </a:solidFill>
            </a:endParaRPr>
          </a:p>
          <a:p>
            <a:r>
              <a:rPr lang="fa-IR" dirty="0" smtClean="0">
                <a:solidFill>
                  <a:srgbClr val="7030A0"/>
                </a:solidFill>
              </a:rPr>
              <a:t>نکته:اگر بخواهیم از فرمول دیگر توان (نوشته شده در صفحات قبل)استفاده کنیم در</a:t>
            </a:r>
            <a:r>
              <a:rPr lang="en-US" dirty="0" smtClean="0">
                <a:solidFill>
                  <a:srgbClr val="7030A0"/>
                </a:solidFill>
              </a:rPr>
              <a:t>pd</a:t>
            </a:r>
            <a:r>
              <a:rPr lang="fa-IR" dirty="0" smtClean="0">
                <a:solidFill>
                  <a:srgbClr val="7030A0"/>
                </a:solidFill>
              </a:rPr>
              <a:t>حتما باید منفی را لحاظ کنیم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مدار</a:t>
            </a:r>
            <a:r>
              <a:rPr lang="en-US" dirty="0" smtClean="0"/>
              <a:t>RC</a:t>
            </a:r>
            <a:r>
              <a:rPr lang="fa-IR" dirty="0" smtClean="0"/>
              <a:t>موازی</a:t>
            </a:r>
            <a:endParaRPr lang="fa-IR" dirty="0"/>
          </a:p>
        </p:txBody>
      </p:sp>
      <p:sp>
        <p:nvSpPr>
          <p:cNvPr id="798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286644" y="4286256"/>
            <a:ext cx="1457325" cy="447675"/>
          </a:xfrm>
          <a:prstGeom prst="rect">
            <a:avLst/>
          </a:prstGeom>
          <a:noFill/>
        </p:spPr>
      </p:pic>
      <p:sp>
        <p:nvSpPr>
          <p:cNvPr id="79875"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7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2928934"/>
            <a:ext cx="1152525" cy="800100"/>
          </a:xfrm>
          <a:prstGeom prst="rect">
            <a:avLst/>
          </a:prstGeom>
          <a:noFill/>
        </p:spPr>
      </p:pic>
      <p:sp>
        <p:nvSpPr>
          <p:cNvPr id="79878" name="Rectangle 6"/>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8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79"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428860" y="3000372"/>
            <a:ext cx="1095375" cy="800100"/>
          </a:xfrm>
          <a:prstGeom prst="rect">
            <a:avLst/>
          </a:prstGeom>
          <a:noFill/>
        </p:spPr>
      </p:pic>
      <p:sp>
        <p:nvSpPr>
          <p:cNvPr id="79881" name="Rectangle 9"/>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8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82"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643438" y="3000372"/>
            <a:ext cx="2143125" cy="876300"/>
          </a:xfrm>
          <a:prstGeom prst="rect">
            <a:avLst/>
          </a:prstGeom>
          <a:noFill/>
        </p:spPr>
      </p:pic>
      <p:sp>
        <p:nvSpPr>
          <p:cNvPr id="79884" name="Rectangle 12"/>
          <p:cNvSpPr>
            <a:spLocks noChangeArrowheads="1"/>
          </p:cNvSpPr>
          <p:nvPr/>
        </p:nvSpPr>
        <p:spPr bwMode="auto">
          <a:xfrm>
            <a:off x="0" y="1333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8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85"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85720" y="3929066"/>
            <a:ext cx="2095500" cy="800100"/>
          </a:xfrm>
          <a:prstGeom prst="rect">
            <a:avLst/>
          </a:prstGeom>
          <a:noFill/>
        </p:spPr>
      </p:pic>
      <p:sp>
        <p:nvSpPr>
          <p:cNvPr id="79887" name="Rectangle 15"/>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89"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79890" name="Rectangle 18"/>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79892"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91" name="Picture 19"/>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5143504" y="4214818"/>
            <a:ext cx="1657350" cy="447675"/>
          </a:xfrm>
          <a:prstGeom prst="rect">
            <a:avLst/>
          </a:prstGeom>
          <a:noFill/>
        </p:spPr>
      </p:pic>
      <p:sp>
        <p:nvSpPr>
          <p:cNvPr id="79894"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79893" name="Picture 21"/>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2857488" y="4214818"/>
            <a:ext cx="1524000" cy="447675"/>
          </a:xfrm>
          <a:prstGeom prst="rect">
            <a:avLst/>
          </a:prstGeom>
          <a:noFill/>
        </p:spPr>
      </p:pic>
      <p:sp>
        <p:nvSpPr>
          <p:cNvPr id="79895" name="Rectangle 2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مثال)</a:t>
            </a:r>
            <a:r>
              <a:rPr lang="fa-IR" dirty="0" smtClean="0"/>
              <a:t>با توجه به معادله و مقادیر داده شده موارد زیر را بدست اورید؟</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الف)</a:t>
            </a:r>
            <a:r>
              <a:rPr lang="fa-IR" dirty="0" smtClean="0"/>
              <a:t>جریان هر شاخه را بدست اورید؟</a:t>
            </a:r>
          </a:p>
          <a:p>
            <a:r>
              <a:rPr lang="fa-IR" dirty="0" smtClean="0">
                <a:solidFill>
                  <a:srgbClr val="FF0000"/>
                </a:solidFill>
              </a:rPr>
              <a:t>روش حل)</a:t>
            </a:r>
            <a:r>
              <a:rPr lang="fa-IR" dirty="0" smtClean="0"/>
              <a:t>با توجه به فرمول های اموخته شده در صفحات قبل داریم</a:t>
            </a:r>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808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08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143116"/>
            <a:ext cx="2724150" cy="504825"/>
          </a:xfrm>
          <a:prstGeom prst="rect">
            <a:avLst/>
          </a:prstGeom>
          <a:noFill/>
        </p:spPr>
      </p:pic>
      <p:sp>
        <p:nvSpPr>
          <p:cNvPr id="80899" name="Rectangle 3"/>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09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090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2786058"/>
            <a:ext cx="1019175" cy="447675"/>
          </a:xfrm>
          <a:prstGeom prst="rect">
            <a:avLst/>
          </a:prstGeom>
          <a:noFill/>
        </p:spPr>
      </p:pic>
      <p:sp>
        <p:nvSpPr>
          <p:cNvPr id="80902"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09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090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500438"/>
            <a:ext cx="1562100" cy="447675"/>
          </a:xfrm>
          <a:prstGeom prst="rect">
            <a:avLst/>
          </a:prstGeom>
          <a:noFill/>
        </p:spPr>
      </p:pic>
      <p:sp>
        <p:nvSpPr>
          <p:cNvPr id="80905"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090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0906"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85786" y="5357826"/>
            <a:ext cx="3657600" cy="971550"/>
          </a:xfrm>
          <a:prstGeom prst="rect">
            <a:avLst/>
          </a:prstGeom>
          <a:noFill/>
        </p:spPr>
      </p:pic>
      <p:sp>
        <p:nvSpPr>
          <p:cNvPr id="80908" name="Rectangle 12"/>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56321" name="Picture 1" descr="D:\Program Files\Microsoft Office\CLIPART\PUB60COR\AG00021_.GIF"/>
          <p:cNvPicPr>
            <a:picLocks noChangeAspect="1" noChangeArrowheads="1" noCrop="1"/>
          </p:cNvPicPr>
          <p:nvPr/>
        </p:nvPicPr>
        <p:blipFill>
          <a:blip r:embed="rId7"/>
          <a:srcRect/>
          <a:stretch>
            <a:fillRect/>
          </a:stretch>
        </p:blipFill>
        <p:spPr bwMode="auto">
          <a:xfrm>
            <a:off x="7858148" y="0"/>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strips/>
    <p:sndAc>
      <p:stSnd>
        <p:snd r:embed="rId2" name="chimes.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داریم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819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192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2143116"/>
            <a:ext cx="3143250" cy="800100"/>
          </a:xfrm>
          <a:prstGeom prst="rect">
            <a:avLst/>
          </a:prstGeom>
          <a:noFill/>
        </p:spPr>
      </p:pic>
      <p:sp>
        <p:nvSpPr>
          <p:cNvPr id="81923"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19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1924"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3000372"/>
            <a:ext cx="4867275" cy="800100"/>
          </a:xfrm>
          <a:prstGeom prst="rect">
            <a:avLst/>
          </a:prstGeom>
          <a:noFill/>
        </p:spPr>
      </p:pic>
      <p:sp>
        <p:nvSpPr>
          <p:cNvPr id="81926" name="Rectangle 6"/>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192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1927"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596" y="4286256"/>
            <a:ext cx="3086100" cy="800100"/>
          </a:xfrm>
          <a:prstGeom prst="rect">
            <a:avLst/>
          </a:prstGeom>
          <a:noFill/>
        </p:spPr>
      </p:pic>
      <p:sp>
        <p:nvSpPr>
          <p:cNvPr id="81929" name="Rectangle 9"/>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ب)</a:t>
            </a:r>
            <a:r>
              <a:rPr lang="fa-IR" dirty="0" smtClean="0"/>
              <a:t>جریان کل مدار را بدست اورید؟</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ج)</a:t>
            </a:r>
            <a:r>
              <a:rPr lang="fa-IR" dirty="0" smtClean="0"/>
              <a:t>امپدانس مدار را بدست اورید؟</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829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294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2071678"/>
            <a:ext cx="5410200" cy="542925"/>
          </a:xfrm>
          <a:prstGeom prst="rect">
            <a:avLst/>
          </a:prstGeom>
          <a:noFill/>
        </p:spPr>
      </p:pic>
      <p:sp>
        <p:nvSpPr>
          <p:cNvPr id="82947" name="Rectangle 3"/>
          <p:cNvSpPr>
            <a:spLocks noChangeArrowheads="1"/>
          </p:cNvSpPr>
          <p:nvPr/>
        </p:nvSpPr>
        <p:spPr bwMode="auto">
          <a:xfrm>
            <a:off x="0" y="10001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58" y="4643446"/>
            <a:ext cx="2143125" cy="876300"/>
          </a:xfrm>
          <a:prstGeom prst="rect">
            <a:avLst/>
          </a:prstGeom>
          <a:noFill/>
        </p:spPr>
      </p:pic>
      <p:sp>
        <p:nvSpPr>
          <p:cNvPr id="8294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294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500298" y="4643446"/>
            <a:ext cx="2838450" cy="876300"/>
          </a:xfrm>
          <a:prstGeom prst="rect">
            <a:avLst/>
          </a:prstGeom>
          <a:noFill/>
        </p:spPr>
      </p:pic>
      <p:sp>
        <p:nvSpPr>
          <p:cNvPr id="82950" name="Rectangle 6"/>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p:sndAc>
      <p:stSnd>
        <p:snd r:embed="rId2" name="chimes.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rgbClr val="FF0000"/>
                </a:solidFill>
              </a:rPr>
              <a:t>د)</a:t>
            </a:r>
            <a:r>
              <a:rPr lang="fa-IR" dirty="0" smtClean="0"/>
              <a:t>توان ها را بدست اورید؟</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پایان مسئله</a:t>
            </a:r>
          </a:p>
        </p:txBody>
      </p:sp>
      <p:sp>
        <p:nvSpPr>
          <p:cNvPr id="3" name="Title 2"/>
          <p:cNvSpPr>
            <a:spLocks noGrp="1"/>
          </p:cNvSpPr>
          <p:nvPr>
            <p:ph type="title"/>
          </p:nvPr>
        </p:nvSpPr>
        <p:spPr/>
        <p:txBody>
          <a:bodyPr/>
          <a:lstStyle/>
          <a:p>
            <a:r>
              <a:rPr lang="fa-IR" dirty="0" smtClean="0"/>
              <a:t>ادامه حل</a:t>
            </a:r>
            <a:endParaRPr lang="fa-IR" dirty="0"/>
          </a:p>
        </p:txBody>
      </p:sp>
      <p:sp>
        <p:nvSpPr>
          <p:cNvPr id="839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396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3500438"/>
            <a:ext cx="1524000" cy="447675"/>
          </a:xfrm>
          <a:prstGeom prst="rect">
            <a:avLst/>
          </a:prstGeom>
          <a:noFill/>
        </p:spPr>
      </p:pic>
      <p:sp>
        <p:nvSpPr>
          <p:cNvPr id="8397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39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3972"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57356" y="3500438"/>
            <a:ext cx="2686050" cy="447675"/>
          </a:xfrm>
          <a:prstGeom prst="rect">
            <a:avLst/>
          </a:prstGeom>
          <a:noFill/>
        </p:spPr>
      </p:pic>
      <p:sp>
        <p:nvSpPr>
          <p:cNvPr id="83974"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11" name="Picture 1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7158" y="4143380"/>
            <a:ext cx="1657350" cy="447675"/>
          </a:xfrm>
          <a:prstGeom prst="rect">
            <a:avLst/>
          </a:prstGeom>
          <a:noFill/>
        </p:spPr>
      </p:pic>
      <p:sp>
        <p:nvSpPr>
          <p:cNvPr id="8397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3975"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000232" y="4214818"/>
            <a:ext cx="2686050" cy="447675"/>
          </a:xfrm>
          <a:prstGeom prst="rect">
            <a:avLst/>
          </a:prstGeom>
          <a:noFill/>
        </p:spPr>
      </p:pic>
      <p:sp>
        <p:nvSpPr>
          <p:cNvPr id="83977"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397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3978" name="Picture 1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14282" y="4929198"/>
            <a:ext cx="5734050" cy="1057275"/>
          </a:xfrm>
          <a:prstGeom prst="rect">
            <a:avLst/>
          </a:prstGeom>
          <a:noFill/>
        </p:spPr>
      </p:pic>
      <p:sp>
        <p:nvSpPr>
          <p:cNvPr id="83980" name="Rectangle 12"/>
          <p:cNvSpPr>
            <a:spLocks noChangeArrowheads="1"/>
          </p:cNvSpPr>
          <p:nvPr/>
        </p:nvSpPr>
        <p:spPr bwMode="auto">
          <a:xfrm>
            <a:off x="0" y="1514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C000"/>
                </a:solidFill>
              </a:rPr>
              <a:t>تعریف:</a:t>
            </a:r>
            <a:r>
              <a:rPr lang="fa-IR" dirty="0" smtClean="0"/>
              <a:t>به معنی بردار فاز می باشد و معادله ان از دکارتی به قطبی به صورت زیر می باشد</a:t>
            </a:r>
          </a:p>
          <a:p>
            <a:endParaRPr lang="fa-IR" dirty="0" smtClean="0">
              <a:solidFill>
                <a:srgbClr val="FFC000"/>
              </a:solidFill>
            </a:endParaRPr>
          </a:p>
          <a:p>
            <a:endParaRPr lang="fa-IR" dirty="0" smtClean="0">
              <a:solidFill>
                <a:srgbClr val="FFC000"/>
              </a:solidFill>
            </a:endParaRPr>
          </a:p>
          <a:p>
            <a:endParaRPr lang="fa-IR" dirty="0" smtClean="0">
              <a:solidFill>
                <a:srgbClr val="FFC000"/>
              </a:solidFill>
            </a:endParaRPr>
          </a:p>
          <a:p>
            <a:endParaRPr lang="fa-IR" dirty="0" smtClean="0">
              <a:solidFill>
                <a:srgbClr val="FFC000"/>
              </a:solidFill>
            </a:endParaRPr>
          </a:p>
          <a:p>
            <a:r>
              <a:rPr lang="fa-IR" dirty="0" smtClean="0">
                <a:solidFill>
                  <a:srgbClr val="FFC000"/>
                </a:solidFill>
              </a:rPr>
              <a:t>نکات مهم:</a:t>
            </a:r>
            <a:r>
              <a:rPr lang="en-US" dirty="0" smtClean="0">
                <a:solidFill>
                  <a:schemeClr val="accent6">
                    <a:lumMod val="75000"/>
                  </a:schemeClr>
                </a:solidFill>
              </a:rPr>
              <a:t>a</a:t>
            </a:r>
            <a:r>
              <a:rPr lang="fa-IR" dirty="0" smtClean="0">
                <a:solidFill>
                  <a:schemeClr val="accent6">
                    <a:lumMod val="75000"/>
                  </a:schemeClr>
                </a:solidFill>
              </a:rPr>
              <a:t>حقیقی می باشد و در مثال ها مقاومت را در ان قرار می دهیم می دهیم</a:t>
            </a:r>
          </a:p>
          <a:p>
            <a:r>
              <a:rPr lang="en-US" dirty="0" smtClean="0">
                <a:solidFill>
                  <a:schemeClr val="accent6">
                    <a:lumMod val="75000"/>
                  </a:schemeClr>
                </a:solidFill>
              </a:rPr>
              <a:t>B</a:t>
            </a:r>
            <a:r>
              <a:rPr lang="fa-IR" dirty="0" smtClean="0">
                <a:solidFill>
                  <a:schemeClr val="accent6">
                    <a:lumMod val="75000"/>
                  </a:schemeClr>
                </a:solidFill>
              </a:rPr>
              <a:t>موهومی بوده و در مثال ها خازن یا سلف را قرار می دهیم</a:t>
            </a:r>
            <a:endParaRPr lang="fa-IR" dirty="0">
              <a:solidFill>
                <a:srgbClr val="FFC000"/>
              </a:solidFill>
            </a:endParaRPr>
          </a:p>
        </p:txBody>
      </p:sp>
      <p:sp>
        <p:nvSpPr>
          <p:cNvPr id="3" name="Title 2"/>
          <p:cNvSpPr>
            <a:spLocks noGrp="1"/>
          </p:cNvSpPr>
          <p:nvPr>
            <p:ph type="title"/>
          </p:nvPr>
        </p:nvSpPr>
        <p:spPr/>
        <p:txBody>
          <a:bodyPr/>
          <a:lstStyle/>
          <a:p>
            <a:r>
              <a:rPr lang="fa-IR" dirty="0" smtClean="0"/>
              <a:t>فیزور</a:t>
            </a:r>
            <a:endParaRPr lang="fa-IR" dirty="0"/>
          </a:p>
        </p:txBody>
      </p:sp>
      <p:sp>
        <p:nvSpPr>
          <p:cNvPr id="849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49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3143248"/>
            <a:ext cx="1781175" cy="466725"/>
          </a:xfrm>
          <a:prstGeom prst="rect">
            <a:avLst/>
          </a:prstGeom>
          <a:noFill/>
        </p:spPr>
      </p:pic>
      <p:sp>
        <p:nvSpPr>
          <p:cNvPr id="84995" name="Rectangle 3"/>
          <p:cNvSpPr>
            <a:spLocks noChangeArrowheads="1"/>
          </p:cNvSpPr>
          <p:nvPr/>
        </p:nvSpPr>
        <p:spPr bwMode="auto">
          <a:xfrm>
            <a:off x="0" y="923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49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499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286116" y="2928934"/>
            <a:ext cx="1914525" cy="809625"/>
          </a:xfrm>
          <a:prstGeom prst="rect">
            <a:avLst/>
          </a:prstGeom>
          <a:noFill/>
        </p:spPr>
      </p:pic>
      <p:sp>
        <p:nvSpPr>
          <p:cNvPr id="84998" name="Rectangle 6"/>
          <p:cNvSpPr>
            <a:spLocks noChangeArrowheads="1"/>
          </p:cNvSpPr>
          <p:nvPr/>
        </p:nvSpPr>
        <p:spPr bwMode="auto">
          <a:xfrm>
            <a:off x="0" y="12668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p:sndAc>
      <p:stSnd>
        <p:snd r:embed="rId2" name="chimes.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مقاومت:</a:t>
            </a:r>
          </a:p>
          <a:p>
            <a:endParaRPr lang="fa-IR" dirty="0" smtClean="0"/>
          </a:p>
          <a:p>
            <a:r>
              <a:rPr lang="fa-IR" dirty="0" smtClean="0"/>
              <a:t>سلف:</a:t>
            </a:r>
          </a:p>
          <a:p>
            <a:endParaRPr lang="fa-IR" dirty="0" smtClean="0"/>
          </a:p>
          <a:p>
            <a:r>
              <a:rPr lang="fa-IR" dirty="0" smtClean="0"/>
              <a:t>خازن:</a:t>
            </a:r>
            <a:endParaRPr lang="fa-IR" dirty="0"/>
          </a:p>
        </p:txBody>
      </p:sp>
      <p:sp>
        <p:nvSpPr>
          <p:cNvPr id="3" name="Title 2"/>
          <p:cNvSpPr>
            <a:spLocks noGrp="1"/>
          </p:cNvSpPr>
          <p:nvPr>
            <p:ph type="title"/>
          </p:nvPr>
        </p:nvSpPr>
        <p:spPr/>
        <p:txBody>
          <a:bodyPr/>
          <a:lstStyle/>
          <a:p>
            <a:r>
              <a:rPr lang="fa-IR" dirty="0" smtClean="0"/>
              <a:t>فرمول های فیزور در حوزه فرکانس</a:t>
            </a:r>
            <a:endParaRPr lang="fa-IR" dirty="0"/>
          </a:p>
        </p:txBody>
      </p:sp>
      <p:sp>
        <p:nvSpPr>
          <p:cNvPr id="860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601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72066" y="1571612"/>
            <a:ext cx="990600" cy="447675"/>
          </a:xfrm>
          <a:prstGeom prst="rect">
            <a:avLst/>
          </a:prstGeom>
          <a:noFill/>
        </p:spPr>
      </p:pic>
      <p:sp>
        <p:nvSpPr>
          <p:cNvPr id="86019"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60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602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143504" y="2428868"/>
            <a:ext cx="1562100" cy="447675"/>
          </a:xfrm>
          <a:prstGeom prst="rect">
            <a:avLst/>
          </a:prstGeom>
          <a:noFill/>
        </p:spPr>
      </p:pic>
      <p:sp>
        <p:nvSpPr>
          <p:cNvPr id="86022"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860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8602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72066" y="3500438"/>
            <a:ext cx="1819275" cy="447675"/>
          </a:xfrm>
          <a:prstGeom prst="rect">
            <a:avLst/>
          </a:prstGeom>
          <a:noFill/>
        </p:spPr>
      </p:pic>
      <p:sp>
        <p:nvSpPr>
          <p:cNvPr id="86025"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1"/>
                </a:solidFill>
              </a:rPr>
              <a:t>مقدارموثر:</a:t>
            </a:r>
            <a:r>
              <a:rPr lang="fa-IR" dirty="0" smtClean="0"/>
              <a:t>مقدار موثریک جریان یاولتاﮋ (</a:t>
            </a:r>
            <a:r>
              <a:rPr lang="en-US" dirty="0" smtClean="0"/>
              <a:t>ac</a:t>
            </a:r>
            <a:r>
              <a:rPr lang="fa-IR" dirty="0" smtClean="0"/>
              <a:t>)عبارتند از:مقدار جریان یا ولتاﮋی که در یک مدار اهمی همان مقدار گرما تولید می کند.یک جریان یا ولتاﮋ(</a:t>
            </a:r>
            <a:r>
              <a:rPr lang="en-US" dirty="0" smtClean="0"/>
              <a:t>dc</a:t>
            </a:r>
            <a:r>
              <a:rPr lang="fa-IR" dirty="0" smtClean="0"/>
              <a:t>)با همان مقدار دامنه تولید می کنند</a:t>
            </a:r>
          </a:p>
          <a:p>
            <a:r>
              <a:rPr lang="fa-IR" dirty="0" smtClean="0">
                <a:solidFill>
                  <a:schemeClr val="accent1"/>
                </a:solidFill>
              </a:rPr>
              <a:t>فرمول ها</a:t>
            </a:r>
            <a:r>
              <a:rPr lang="en-US" dirty="0" smtClean="0"/>
              <a:t> 	</a:t>
            </a:r>
          </a:p>
          <a:p>
            <a:endParaRPr lang="en-US" dirty="0" smtClean="0"/>
          </a:p>
          <a:p>
            <a:r>
              <a:rPr lang="fa-IR" dirty="0" smtClean="0">
                <a:solidFill>
                  <a:schemeClr val="accent1"/>
                </a:solidFill>
              </a:rPr>
              <a:t>فرمول جریان موثر</a:t>
            </a:r>
          </a:p>
          <a:p>
            <a:r>
              <a:rPr lang="en-US" dirty="0" err="1" smtClean="0">
                <a:solidFill>
                  <a:srgbClr val="FF0000"/>
                </a:solidFill>
                <a:hlinkClick r:id="rId3" action="ppaction://hlinkfile"/>
              </a:rPr>
              <a:t>Im</a:t>
            </a:r>
            <a:r>
              <a:rPr lang="fa-IR" dirty="0" smtClean="0">
                <a:solidFill>
                  <a:srgbClr val="FF0000"/>
                </a:solidFill>
                <a:hlinkClick r:id="rId3" action="ppaction://hlinkfile"/>
              </a:rPr>
              <a:t>:جریان</a:t>
            </a:r>
            <a:r>
              <a:rPr lang="fa-IR" dirty="0" smtClean="0">
                <a:solidFill>
                  <a:srgbClr val="FF0000"/>
                </a:solidFill>
              </a:rPr>
              <a:t> ماکزیمم</a:t>
            </a:r>
          </a:p>
          <a:p>
            <a:r>
              <a:rPr lang="fa-IR" dirty="0" smtClean="0">
                <a:solidFill>
                  <a:schemeClr val="accent1"/>
                </a:solidFill>
              </a:rPr>
              <a:t>فرمول ولتاج موثر</a:t>
            </a:r>
          </a:p>
          <a:p>
            <a:r>
              <a:rPr lang="en-US" dirty="0" err="1" smtClean="0">
                <a:solidFill>
                  <a:srgbClr val="FFC000"/>
                </a:solidFill>
              </a:rPr>
              <a:t>Vm</a:t>
            </a:r>
            <a:r>
              <a:rPr lang="fa-IR" dirty="0" smtClean="0">
                <a:solidFill>
                  <a:srgbClr val="FFC000"/>
                </a:solidFill>
              </a:rPr>
              <a:t>:ولتاج</a:t>
            </a:r>
            <a:r>
              <a:rPr lang="fa-IR" dirty="0" smtClean="0">
                <a:solidFill>
                  <a:srgbClr val="FF0000"/>
                </a:solidFill>
              </a:rPr>
              <a:t> ماکزیمم</a:t>
            </a:r>
            <a:endParaRPr lang="fa-IR" dirty="0">
              <a:solidFill>
                <a:srgbClr val="FFC000"/>
              </a:solidFill>
            </a:endParaRPr>
          </a:p>
        </p:txBody>
      </p:sp>
      <p:sp>
        <p:nvSpPr>
          <p:cNvPr id="3" name="Title 2"/>
          <p:cNvSpPr>
            <a:spLocks noGrp="1"/>
          </p:cNvSpPr>
          <p:nvPr>
            <p:ph type="title"/>
          </p:nvPr>
        </p:nvSpPr>
        <p:spPr/>
        <p:txBody>
          <a:bodyPr/>
          <a:lstStyle/>
          <a:p>
            <a:r>
              <a:rPr lang="fa-IR" dirty="0" smtClean="0"/>
              <a:t>انواع تعریف ها</a:t>
            </a:r>
            <a:endParaRPr lang="fa-IR" dirty="0"/>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2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286380" y="3500438"/>
            <a:ext cx="409575" cy="876300"/>
          </a:xfrm>
          <a:prstGeom prst="rect">
            <a:avLst/>
          </a:prstGeom>
          <a:noFill/>
        </p:spPr>
      </p:pic>
      <p:sp>
        <p:nvSpPr>
          <p:cNvPr id="30723" name="Rectangle 3"/>
          <p:cNvSpPr>
            <a:spLocks noChangeArrowheads="1"/>
          </p:cNvSpPr>
          <p:nvPr/>
        </p:nvSpPr>
        <p:spPr bwMode="auto">
          <a:xfrm>
            <a:off x="0" y="1333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24"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214942" y="4572008"/>
            <a:ext cx="466725" cy="876300"/>
          </a:xfrm>
          <a:prstGeom prst="rect">
            <a:avLst/>
          </a:prstGeom>
          <a:noFill/>
        </p:spPr>
      </p:pic>
      <p:sp>
        <p:nvSpPr>
          <p:cNvPr id="30726" name="Rectangle 6"/>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905125" algn="l"/>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strips dir="ru"/>
    <p:sndAc>
      <p:stSnd>
        <p:snd r:embed="rId2" name="chimes.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chemeClr val="accent4"/>
                </a:solidFill>
              </a:rPr>
              <a:t>نکته1:</a:t>
            </a:r>
            <a:r>
              <a:rPr lang="fa-IR" dirty="0" smtClean="0"/>
              <a:t>اگر دو موج سینوسی با دامنه مثبت و فرکانس یکسانی داشته باشیم می توان ان ها را با یکدیگر مقایسه کرد و میزان پیش فازی و پس فازی را نسبت به یکدیگر یافت</a:t>
            </a:r>
          </a:p>
          <a:p>
            <a:endParaRPr lang="fa-IR" dirty="0" smtClean="0"/>
          </a:p>
          <a:p>
            <a:r>
              <a:rPr lang="fa-IR" dirty="0" smtClean="0">
                <a:solidFill>
                  <a:schemeClr val="accent4"/>
                </a:solidFill>
              </a:rPr>
              <a:t>نکته2:</a:t>
            </a:r>
            <a:r>
              <a:rPr lang="fa-IR" dirty="0" smtClean="0"/>
              <a:t>فیزور هم اندازه وهم زاویه و هم فرکانس دارد</a:t>
            </a:r>
          </a:p>
          <a:p>
            <a:endParaRPr lang="fa-IR" dirty="0" smtClean="0"/>
          </a:p>
          <a:p>
            <a:r>
              <a:rPr lang="fa-IR" dirty="0" smtClean="0">
                <a:solidFill>
                  <a:schemeClr val="accent4"/>
                </a:solidFill>
              </a:rPr>
              <a:t>نکته3:</a:t>
            </a:r>
            <a:r>
              <a:rPr lang="fa-IR" dirty="0" smtClean="0"/>
              <a:t>در تبدیل مدار از حوزه زمان به حوزه فرکانس به جای مقاومت القاگر و خازن امپدانس مقاومت انها را جایگزین می کنیم</a:t>
            </a:r>
          </a:p>
          <a:p>
            <a:endParaRPr lang="fa-IR" dirty="0" smtClean="0"/>
          </a:p>
          <a:p>
            <a:r>
              <a:rPr lang="fa-IR" dirty="0" smtClean="0">
                <a:solidFill>
                  <a:schemeClr val="accent4"/>
                </a:solidFill>
              </a:rPr>
              <a:t>نکته4:</a:t>
            </a:r>
            <a:r>
              <a:rPr lang="fa-IR" dirty="0" smtClean="0"/>
              <a:t>ترکیب سری و موازی امپدانس مقاومت ها همانند سری و موازی مقاومت ها می باشد</a:t>
            </a:r>
            <a:endParaRPr lang="fa-IR" dirty="0">
              <a:solidFill>
                <a:schemeClr val="accent4"/>
              </a:solidFill>
            </a:endParaRPr>
          </a:p>
        </p:txBody>
      </p:sp>
      <p:sp>
        <p:nvSpPr>
          <p:cNvPr id="3" name="Title 2"/>
          <p:cNvSpPr>
            <a:spLocks noGrp="1"/>
          </p:cNvSpPr>
          <p:nvPr>
            <p:ph type="title"/>
          </p:nvPr>
        </p:nvSpPr>
        <p:spPr/>
        <p:txBody>
          <a:bodyPr/>
          <a:lstStyle/>
          <a:p>
            <a:r>
              <a:rPr lang="fa-IR" dirty="0" smtClean="0"/>
              <a:t>نکات</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ld"/>
    <p:sndAc>
      <p:stSnd>
        <p:snd r:embed="rId2" name="chimes.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مثال</a:t>
            </a:r>
            <a:endParaRPr lang="fa-IR" dirty="0"/>
          </a:p>
        </p:txBody>
      </p:sp>
      <p:pic>
        <p:nvPicPr>
          <p:cNvPr id="1027" name="Picture 3"/>
          <p:cNvPicPr>
            <a:picLocks noGrp="1" noChangeAspect="1" noChangeArrowheads="1"/>
          </p:cNvPicPr>
          <p:nvPr>
            <p:ph idx="1"/>
          </p:nvPr>
        </p:nvPicPr>
        <p:blipFill>
          <a:blip r:embed="rId3"/>
          <a:srcRect/>
          <a:stretch>
            <a:fillRect/>
          </a:stretch>
        </p:blipFill>
        <p:spPr bwMode="auto">
          <a:xfrm>
            <a:off x="2285984" y="2643182"/>
            <a:ext cx="790575" cy="638175"/>
          </a:xfrm>
          <a:prstGeom prst="rect">
            <a:avLst/>
          </a:prstGeom>
          <a:noFill/>
          <a:ln w="9525">
            <a:noFill/>
            <a:miter lim="800000"/>
            <a:headEnd/>
            <a:tailEnd/>
          </a:ln>
          <a:effectLst/>
        </p:spPr>
      </p:pic>
      <p:pic>
        <p:nvPicPr>
          <p:cNvPr id="1028" name="Picture 4" descr="C:\Documents and Settings\m.r.dviros\My Documents\دد\untitled.bmp"/>
          <p:cNvPicPr>
            <a:picLocks noChangeAspect="1" noChangeArrowheads="1"/>
          </p:cNvPicPr>
          <p:nvPr/>
        </p:nvPicPr>
        <p:blipFill>
          <a:blip r:embed="rId4"/>
          <a:srcRect/>
          <a:stretch>
            <a:fillRect/>
          </a:stretch>
        </p:blipFill>
        <p:spPr bwMode="auto">
          <a:xfrm>
            <a:off x="0" y="1214422"/>
            <a:ext cx="7500958" cy="4778330"/>
          </a:xfrm>
          <a:prstGeom prst="rect">
            <a:avLst/>
          </a:prstGeom>
          <a:noFill/>
        </p:spPr>
      </p:pic>
      <p:pic>
        <p:nvPicPr>
          <p:cNvPr id="1030" name="Picture 6"/>
          <p:cNvPicPr>
            <a:picLocks noChangeAspect="1" noChangeArrowheads="1"/>
          </p:cNvPicPr>
          <p:nvPr/>
        </p:nvPicPr>
        <p:blipFill>
          <a:blip r:embed="rId3"/>
          <a:srcRect/>
          <a:stretch>
            <a:fillRect/>
          </a:stretch>
        </p:blipFill>
        <p:spPr bwMode="auto">
          <a:xfrm>
            <a:off x="2285984" y="1500174"/>
            <a:ext cx="790575" cy="638175"/>
          </a:xfrm>
          <a:prstGeom prst="rect">
            <a:avLst/>
          </a:prstGeom>
          <a:noFill/>
          <a:ln w="9525">
            <a:noFill/>
            <a:miter lim="800000"/>
            <a:headEnd/>
            <a:tailEnd/>
          </a:ln>
          <a:effectLst/>
        </p:spPr>
      </p:pic>
      <p:pic>
        <p:nvPicPr>
          <p:cNvPr id="1031" name="Picture 7"/>
          <p:cNvPicPr>
            <a:picLocks noChangeAspect="1" noChangeArrowheads="1"/>
          </p:cNvPicPr>
          <p:nvPr/>
        </p:nvPicPr>
        <p:blipFill>
          <a:blip r:embed="rId5"/>
          <a:srcRect/>
          <a:stretch>
            <a:fillRect/>
          </a:stretch>
        </p:blipFill>
        <p:spPr bwMode="auto">
          <a:xfrm>
            <a:off x="3714744" y="2500306"/>
            <a:ext cx="600075" cy="790575"/>
          </a:xfrm>
          <a:prstGeom prst="rect">
            <a:avLst/>
          </a:prstGeom>
          <a:noFill/>
          <a:ln w="9525">
            <a:noFill/>
            <a:miter lim="800000"/>
            <a:headEnd/>
            <a:tailEnd/>
          </a:ln>
          <a:effectLst/>
        </p:spPr>
      </p:pic>
      <p:pic>
        <p:nvPicPr>
          <p:cNvPr id="49153" name="Picture 1" descr="D:\Program Files\Microsoft Office\CLIPART\PUB60COR\AG00021_.GIF"/>
          <p:cNvPicPr>
            <a:picLocks noChangeAspect="1" noChangeArrowheads="1" noCrop="1"/>
          </p:cNvPicPr>
          <p:nvPr/>
        </p:nvPicPr>
        <p:blipFill>
          <a:blip r:embed="rId6"/>
          <a:srcRect/>
          <a:stretch>
            <a:fillRect/>
          </a:stretch>
        </p:blipFill>
        <p:spPr bwMode="auto">
          <a:xfrm>
            <a:off x="7929586" y="214290"/>
            <a:ext cx="1038225" cy="1428750"/>
          </a:xfrm>
          <a:prstGeom prst="rect">
            <a:avLst/>
          </a:prstGeom>
          <a:noFill/>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422"/>
            <a:ext cx="8229600" cy="4792869"/>
          </a:xfrm>
        </p:spPr>
        <p:txBody>
          <a:bodyPr>
            <a:normAutofit lnSpcReduction="10000"/>
          </a:bodyPr>
          <a:lstStyle/>
          <a:p>
            <a:r>
              <a:rPr lang="fa-IR" dirty="0" smtClean="0">
                <a:solidFill>
                  <a:srgbClr val="FF0000"/>
                </a:solidFill>
              </a:rPr>
              <a:t>مثال)</a:t>
            </a:r>
            <a:r>
              <a:rPr lang="fa-IR" dirty="0" smtClean="0"/>
              <a:t>در مدارشکل صفحه قبل مطلوب است محاسبه جریان و ولتاﮋ دو سر تک تک عناصر</a:t>
            </a: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روش حل:</a:t>
            </a:r>
            <a:r>
              <a:rPr lang="fa-IR" dirty="0" smtClean="0"/>
              <a:t>با توجه به فرمول زیر تک تک مقدار خواسته شده را بدست می اوریم</a:t>
            </a: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ادامه حل:</a:t>
            </a:r>
            <a:r>
              <a:rPr lang="fa-IR" dirty="0" smtClean="0"/>
              <a:t>در اینجا                     میباشدونماد       به معنی صفر درجه می باشد.توجه در اینجاچون درفرمول                       زاویه صفر می باشدپس</a:t>
            </a:r>
          </a:p>
          <a:p>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0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2571744"/>
            <a:ext cx="2000250" cy="447675"/>
          </a:xfrm>
          <a:prstGeom prst="rect">
            <a:avLst/>
          </a:prstGeom>
          <a:noFill/>
        </p:spPr>
      </p:pic>
      <p:sp>
        <p:nvSpPr>
          <p:cNvPr id="2051"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31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1472" y="3857628"/>
            <a:ext cx="1057275" cy="800100"/>
          </a:xfrm>
          <a:prstGeom prst="rect">
            <a:avLst/>
          </a:prstGeom>
          <a:noFill/>
        </p:spPr>
      </p:pic>
      <p:sp>
        <p:nvSpPr>
          <p:cNvPr id="13315"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331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31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6248" y="4572008"/>
            <a:ext cx="1895475" cy="447675"/>
          </a:xfrm>
          <a:prstGeom prst="rect">
            <a:avLst/>
          </a:prstGeom>
          <a:noFill/>
        </p:spPr>
      </p:pic>
      <p:sp>
        <p:nvSpPr>
          <p:cNvPr id="13318"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332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3319"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28860" y="4500570"/>
            <a:ext cx="523875" cy="447675"/>
          </a:xfrm>
          <a:prstGeom prst="rect">
            <a:avLst/>
          </a:prstGeom>
          <a:noFill/>
        </p:spPr>
      </p:pic>
      <p:pic>
        <p:nvPicPr>
          <p:cNvPr id="1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57290" y="4929198"/>
            <a:ext cx="2000250" cy="447675"/>
          </a:xfrm>
          <a:prstGeom prst="rect">
            <a:avLst/>
          </a:prstGeom>
          <a:noFill/>
        </p:spPr>
      </p:pic>
      <p:pic>
        <p:nvPicPr>
          <p:cNvPr id="16"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643570" y="5286388"/>
            <a:ext cx="523875"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1"/>
    <p:sndAc>
      <p:stSnd>
        <p:snd r:embed="rId2" name="chimes.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داریم</a:t>
            </a:r>
          </a:p>
          <a:p>
            <a:endParaRPr lang="fa-IR" dirty="0" smtClean="0"/>
          </a:p>
          <a:p>
            <a:endParaRPr lang="fa-IR" dirty="0" smtClean="0"/>
          </a:p>
          <a:p>
            <a:r>
              <a:rPr lang="fa-IR" dirty="0" smtClean="0"/>
              <a:t>پس در اینجا</a:t>
            </a:r>
            <a:r>
              <a:rPr lang="en-US" dirty="0" err="1" smtClean="0"/>
              <a:t>Vm</a:t>
            </a:r>
            <a:r>
              <a:rPr lang="fa-IR" dirty="0" smtClean="0"/>
              <a:t>بدست امد</a:t>
            </a:r>
          </a:p>
          <a:p>
            <a:r>
              <a:rPr lang="fa-IR" dirty="0" smtClean="0"/>
              <a:t>در قدم بعدی مقدار</a:t>
            </a:r>
            <a:r>
              <a:rPr lang="en-US" dirty="0" smtClean="0"/>
              <a:t>z</a:t>
            </a:r>
            <a:r>
              <a:rPr lang="fa-IR" dirty="0" smtClean="0"/>
              <a:t>رابدست می اوریم پس داریم</a:t>
            </a:r>
          </a:p>
          <a:p>
            <a:endParaRPr lang="fa-IR" dirty="0" smtClean="0"/>
          </a:p>
          <a:p>
            <a:endParaRPr lang="fa-IR" dirty="0" smtClean="0"/>
          </a:p>
          <a:p>
            <a:endParaRPr lang="fa-IR" dirty="0" smtClean="0"/>
          </a:p>
          <a:p>
            <a:r>
              <a:rPr lang="fa-IR" dirty="0" smtClean="0"/>
              <a:t>پس مقدار </a:t>
            </a:r>
            <a:r>
              <a:rPr lang="en-US" dirty="0" smtClean="0"/>
              <a:t>Z</a:t>
            </a:r>
            <a:r>
              <a:rPr lang="fa-IR" dirty="0" smtClean="0"/>
              <a:t>را در فرمول بالا می گذاریم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1785926"/>
            <a:ext cx="1057275" cy="800100"/>
          </a:xfrm>
          <a:prstGeom prst="rect">
            <a:avLst/>
          </a:prstGeom>
          <a:noFill/>
        </p:spPr>
      </p:pic>
      <p:sp>
        <p:nvSpPr>
          <p:cNvPr id="901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0113"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00166" y="1785926"/>
            <a:ext cx="1314450" cy="800100"/>
          </a:xfrm>
          <a:prstGeom prst="rect">
            <a:avLst/>
          </a:prstGeom>
          <a:noFill/>
        </p:spPr>
      </p:pic>
      <p:sp>
        <p:nvSpPr>
          <p:cNvPr id="90115" name="Rectangle 3"/>
          <p:cNvSpPr>
            <a:spLocks noChangeArrowheads="1"/>
          </p:cNvSpPr>
          <p:nvPr/>
        </p:nvSpPr>
        <p:spPr bwMode="auto">
          <a:xfrm>
            <a:off x="0" y="1257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011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0116"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857628"/>
            <a:ext cx="3257550" cy="447675"/>
          </a:xfrm>
          <a:prstGeom prst="rect">
            <a:avLst/>
          </a:prstGeom>
          <a:noFill/>
        </p:spPr>
      </p:pic>
      <p:sp>
        <p:nvSpPr>
          <p:cNvPr id="90118" name="Rectangle 6"/>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012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0119"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85720" y="4500570"/>
            <a:ext cx="3009900" cy="447675"/>
          </a:xfrm>
          <a:prstGeom prst="rect">
            <a:avLst/>
          </a:prstGeom>
          <a:noFill/>
        </p:spPr>
      </p:pic>
      <p:sp>
        <p:nvSpPr>
          <p:cNvPr id="90121"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012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0122" name="Picture 10"/>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57554" y="5786454"/>
            <a:ext cx="1628775" cy="876300"/>
          </a:xfrm>
          <a:prstGeom prst="rect">
            <a:avLst/>
          </a:prstGeom>
          <a:noFill/>
        </p:spPr>
      </p:pic>
      <p:sp>
        <p:nvSpPr>
          <p:cNvPr id="90124" name="Rectangle 12"/>
          <p:cNvSpPr>
            <a:spLocks noChangeArrowheads="1"/>
          </p:cNvSpPr>
          <p:nvPr/>
        </p:nvSpPr>
        <p:spPr bwMode="auto">
          <a:xfrm>
            <a:off x="0" y="1333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fa-IR"/>
          </a:p>
        </p:txBody>
      </p:sp>
    </p:spTree>
  </p:cSld>
  <p:clrMapOvr>
    <a:masterClrMapping/>
  </p:clrMapOvr>
  <p:transition spd="slow">
    <p:split orient="vert"/>
    <p:sndAc>
      <p:stSnd>
        <p:snd r:embed="rId2" name="chimes.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در قدم بعدی زاویه </a:t>
            </a:r>
            <a:r>
              <a:rPr lang="en-US" dirty="0" smtClean="0"/>
              <a:t>z</a:t>
            </a:r>
            <a:r>
              <a:rPr lang="fa-IR" dirty="0" smtClean="0"/>
              <a:t>به همراه اندازه ان  بدست اورده و در فرمول قرار می دهیم</a:t>
            </a:r>
          </a:p>
          <a:p>
            <a:endParaRPr lang="fa-IR" dirty="0" smtClean="0"/>
          </a:p>
          <a:p>
            <a:endParaRPr lang="fa-IR" dirty="0" smtClean="0"/>
          </a:p>
          <a:p>
            <a:endParaRPr lang="fa-IR" dirty="0" smtClean="0"/>
          </a:p>
          <a:p>
            <a:endParaRPr lang="fa-IR" dirty="0" smtClean="0"/>
          </a:p>
          <a:p>
            <a:r>
              <a:rPr lang="fa-IR" dirty="0" smtClean="0"/>
              <a:t>پس داریم</a:t>
            </a:r>
          </a:p>
          <a:p>
            <a:endParaRPr lang="fa-IR" dirty="0" smtClean="0"/>
          </a:p>
          <a:p>
            <a:endParaRPr lang="fa-IR" dirty="0" smtClean="0"/>
          </a:p>
          <a:p>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911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113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285992"/>
            <a:ext cx="4562475" cy="809625"/>
          </a:xfrm>
          <a:prstGeom prst="rect">
            <a:avLst/>
          </a:prstGeom>
          <a:noFill/>
        </p:spPr>
      </p:pic>
      <p:sp>
        <p:nvSpPr>
          <p:cNvPr id="91139" name="Rectangle 3"/>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11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114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2844" y="3143248"/>
            <a:ext cx="5410200" cy="542925"/>
          </a:xfrm>
          <a:prstGeom prst="rect">
            <a:avLst/>
          </a:prstGeom>
          <a:noFill/>
        </p:spPr>
      </p:pic>
      <p:sp>
        <p:nvSpPr>
          <p:cNvPr id="91142" name="Rectangle 6"/>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21"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7158" y="4857760"/>
            <a:ext cx="4067175" cy="809625"/>
          </a:xfrm>
          <a:prstGeom prst="rect">
            <a:avLst/>
          </a:prstGeom>
          <a:noFill/>
        </p:spPr>
      </p:pic>
      <p:sp>
        <p:nvSpPr>
          <p:cNvPr id="30723" name="Rectangle 3"/>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صفحه ی قبل ما جریان را بدست اوردیم حال اقدام به بدست اوردن ولتاﮋ دو سر مقاومت و سلف می کنیم</a:t>
            </a:r>
          </a:p>
          <a:p>
            <a:r>
              <a:rPr lang="fa-IR" dirty="0" smtClean="0"/>
              <a:t>با توجه به فرمول داریم</a:t>
            </a:r>
          </a:p>
          <a:p>
            <a:endParaRPr lang="fa-IR" dirty="0" smtClean="0"/>
          </a:p>
          <a:p>
            <a:endParaRPr lang="fa-IR" dirty="0" smtClean="0"/>
          </a:p>
          <a:p>
            <a:r>
              <a:rPr lang="fa-IR" dirty="0" smtClean="0"/>
              <a:t>بعد از بدست اوردن ولتاﮋمقاومت ولتاﮋسلف را بدست می اوریم</a:t>
            </a:r>
          </a:p>
          <a:p>
            <a:endParaRPr lang="fa-IR" dirty="0" smtClean="0"/>
          </a:p>
          <a:p>
            <a:pPr>
              <a:buNone/>
            </a:pPr>
            <a:r>
              <a:rPr lang="fa-IR" dirty="0" smtClean="0">
                <a:solidFill>
                  <a:srgbClr val="FF0000"/>
                </a:solidFill>
              </a:rPr>
              <a:t>نکته:</a:t>
            </a:r>
            <a:r>
              <a:rPr lang="fa-IR" dirty="0" smtClean="0"/>
              <a:t>در اینجا مشاهده می شود که یک 90 درجه اضافه شده بنا به نکات قبل چون ولتاﮋسلف است پس یک90درجه اضافه می کنیم حال اگر خازن بود یک90-اضافه می کردیم</a:t>
            </a:r>
            <a:endParaRPr lang="fa-IR" dirty="0" smtClean="0">
              <a:solidFill>
                <a:srgbClr val="FF0000"/>
              </a:solidFill>
            </a:endParaRPr>
          </a:p>
          <a:p>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921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216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2928934"/>
            <a:ext cx="5505450" cy="447675"/>
          </a:xfrm>
          <a:prstGeom prst="rect">
            <a:avLst/>
          </a:prstGeom>
          <a:noFill/>
        </p:spPr>
      </p:pic>
      <p:sp>
        <p:nvSpPr>
          <p:cNvPr id="92163"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216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92166" name="Rectangle 6"/>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216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216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4214818"/>
            <a:ext cx="5686425" cy="447675"/>
          </a:xfrm>
          <a:prstGeom prst="rect">
            <a:avLst/>
          </a:prstGeom>
          <a:noFill/>
        </p:spPr>
      </p:pic>
      <p:sp>
        <p:nvSpPr>
          <p:cNvPr id="9217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2169"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000760" y="4214818"/>
            <a:ext cx="523875"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مثال2</a:t>
            </a:r>
            <a:endParaRPr lang="fa-IR" dirty="0"/>
          </a:p>
        </p:txBody>
      </p:sp>
      <p:pic>
        <p:nvPicPr>
          <p:cNvPr id="93187" name="Picture 3"/>
          <p:cNvPicPr>
            <a:picLocks noGrp="1" noChangeAspect="1" noChangeArrowheads="1"/>
          </p:cNvPicPr>
          <p:nvPr>
            <p:ph idx="1"/>
          </p:nvPr>
        </p:nvPicPr>
        <p:blipFill>
          <a:blip r:embed="rId3"/>
          <a:srcRect/>
          <a:stretch>
            <a:fillRect/>
          </a:stretch>
        </p:blipFill>
        <p:spPr bwMode="auto">
          <a:xfrm>
            <a:off x="6929454" y="2285992"/>
            <a:ext cx="790575" cy="638175"/>
          </a:xfrm>
          <a:prstGeom prst="rect">
            <a:avLst/>
          </a:prstGeom>
          <a:noFill/>
          <a:ln w="9525">
            <a:noFill/>
            <a:miter lim="800000"/>
            <a:headEnd/>
            <a:tailEnd/>
          </a:ln>
          <a:effectLst/>
        </p:spPr>
      </p:pic>
      <p:pic>
        <p:nvPicPr>
          <p:cNvPr id="93188" name="Picture 4" descr="C:\Documents and Settings\m.r.dviros\My Documents\دد\untitled.bmp"/>
          <p:cNvPicPr>
            <a:picLocks noChangeAspect="1" noChangeArrowheads="1"/>
          </p:cNvPicPr>
          <p:nvPr/>
        </p:nvPicPr>
        <p:blipFill>
          <a:blip r:embed="rId4"/>
          <a:srcRect/>
          <a:stretch>
            <a:fillRect/>
          </a:stretch>
        </p:blipFill>
        <p:spPr bwMode="auto">
          <a:xfrm>
            <a:off x="285720" y="1142984"/>
            <a:ext cx="8143932" cy="4643470"/>
          </a:xfrm>
          <a:prstGeom prst="rect">
            <a:avLst/>
          </a:prstGeom>
          <a:noFill/>
        </p:spPr>
      </p:pic>
      <p:pic>
        <p:nvPicPr>
          <p:cNvPr id="7" name="Picture 3"/>
          <p:cNvPicPr>
            <a:picLocks noChangeAspect="1" noChangeArrowheads="1"/>
          </p:cNvPicPr>
          <p:nvPr/>
        </p:nvPicPr>
        <p:blipFill>
          <a:blip r:embed="rId3"/>
          <a:srcRect/>
          <a:stretch>
            <a:fillRect/>
          </a:stretch>
        </p:blipFill>
        <p:spPr bwMode="auto">
          <a:xfrm>
            <a:off x="1714480" y="1357298"/>
            <a:ext cx="790575" cy="638175"/>
          </a:xfrm>
          <a:prstGeom prst="rect">
            <a:avLst/>
          </a:prstGeom>
          <a:noFill/>
          <a:ln w="9525">
            <a:noFill/>
            <a:miter lim="800000"/>
            <a:headEnd/>
            <a:tailEnd/>
          </a:ln>
          <a:effectLst/>
        </p:spPr>
      </p:pic>
      <p:pic>
        <p:nvPicPr>
          <p:cNvPr id="93189" name="Picture 5"/>
          <p:cNvPicPr>
            <a:picLocks noChangeAspect="1" noChangeArrowheads="1"/>
          </p:cNvPicPr>
          <p:nvPr/>
        </p:nvPicPr>
        <p:blipFill>
          <a:blip r:embed="rId5"/>
          <a:srcRect/>
          <a:stretch>
            <a:fillRect/>
          </a:stretch>
        </p:blipFill>
        <p:spPr bwMode="auto">
          <a:xfrm>
            <a:off x="2928926" y="1285860"/>
            <a:ext cx="561975" cy="790575"/>
          </a:xfrm>
          <a:prstGeom prst="rect">
            <a:avLst/>
          </a:prstGeom>
          <a:noFill/>
          <a:ln w="9525">
            <a:noFill/>
            <a:miter lim="800000"/>
            <a:headEnd/>
            <a:tailEnd/>
          </a:ln>
          <a:effectLst/>
        </p:spPr>
      </p:pic>
      <p:pic>
        <p:nvPicPr>
          <p:cNvPr id="93190" name="Picture 6"/>
          <p:cNvPicPr>
            <a:picLocks noChangeAspect="1" noChangeArrowheads="1"/>
          </p:cNvPicPr>
          <p:nvPr/>
        </p:nvPicPr>
        <p:blipFill>
          <a:blip r:embed="rId6"/>
          <a:srcRect/>
          <a:stretch>
            <a:fillRect/>
          </a:stretch>
        </p:blipFill>
        <p:spPr bwMode="auto">
          <a:xfrm>
            <a:off x="4286248" y="2428868"/>
            <a:ext cx="600075" cy="790575"/>
          </a:xfrm>
          <a:prstGeom prst="rect">
            <a:avLst/>
          </a:prstGeom>
          <a:noFill/>
          <a:ln w="9525">
            <a:noFill/>
            <a:miter lim="800000"/>
            <a:headEnd/>
            <a:tailEnd/>
          </a:ln>
          <a:effectLst/>
        </p:spPr>
      </p:pic>
      <p:pic>
        <p:nvPicPr>
          <p:cNvPr id="44033" name="Picture 1" descr="D:\Program Files\Microsoft Office\CLIPART\PUB60COR\AG00021_.GIF"/>
          <p:cNvPicPr>
            <a:picLocks noChangeAspect="1" noChangeArrowheads="1" noCrop="1"/>
          </p:cNvPicPr>
          <p:nvPr/>
        </p:nvPicPr>
        <p:blipFill>
          <a:blip r:embed="rId7"/>
          <a:srcRect/>
          <a:stretch>
            <a:fillRect/>
          </a:stretch>
        </p:blipFill>
        <p:spPr bwMode="auto">
          <a:xfrm>
            <a:off x="7929586" y="214290"/>
            <a:ext cx="1038225" cy="1428750"/>
          </a:xfrm>
          <a:prstGeom prst="rect">
            <a:avLst/>
          </a:prstGeom>
          <a:noFill/>
        </p:spPr>
      </p:pic>
      <p:sp>
        <p:nvSpPr>
          <p:cNvPr id="2" name="Footer Placeholder 1"/>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t>در مدار شکل قبل جریان و ولتاﮋ</a:t>
            </a:r>
            <a:endParaRPr lang="en-US" dirty="0" smtClean="0"/>
          </a:p>
          <a:p>
            <a:r>
              <a:rPr lang="fa-IR" dirty="0" smtClean="0"/>
              <a:t> دو سر عناصر را بدست اورید؟</a:t>
            </a:r>
          </a:p>
          <a:p>
            <a:endParaRPr lang="fa-IR" dirty="0" smtClean="0"/>
          </a:p>
          <a:p>
            <a:endParaRPr lang="fa-IR" dirty="0" smtClean="0"/>
          </a:p>
          <a:p>
            <a:endParaRPr lang="fa-IR" dirty="0" smtClean="0"/>
          </a:p>
          <a:p>
            <a:endParaRPr lang="fa-IR" dirty="0" smtClean="0"/>
          </a:p>
          <a:p>
            <a:r>
              <a:rPr lang="fa-IR" dirty="0" smtClean="0"/>
              <a:t>مانند مثال قبلی داریم</a:t>
            </a:r>
          </a:p>
          <a:p>
            <a:endParaRPr lang="fa-IR" dirty="0" smtClean="0"/>
          </a:p>
          <a:p>
            <a:endParaRPr lang="fa-IR" dirty="0" smtClean="0"/>
          </a:p>
          <a:p>
            <a:endParaRPr lang="fa-IR" dirty="0" smtClean="0"/>
          </a:p>
          <a:p>
            <a:r>
              <a:rPr lang="fa-IR" dirty="0" smtClean="0"/>
              <a:t>در اینجا چون هم سلف و هم خازن داریم به جای </a:t>
            </a:r>
            <a:r>
              <a:rPr lang="en-US" dirty="0" smtClean="0"/>
              <a:t>z</a:t>
            </a:r>
            <a:r>
              <a:rPr lang="fa-IR" dirty="0" smtClean="0"/>
              <a:t>از عبارت نوشته شده استفاده می کنیم</a:t>
            </a:r>
          </a:p>
          <a:p>
            <a:endParaRPr lang="fa-IR" dirty="0"/>
          </a:p>
        </p:txBody>
      </p:sp>
      <p:sp>
        <p:nvSpPr>
          <p:cNvPr id="3" name="Title 2"/>
          <p:cNvSpPr>
            <a:spLocks noGrp="1"/>
          </p:cNvSpPr>
          <p:nvPr>
            <p:ph type="title"/>
          </p:nvPr>
        </p:nvSpPr>
        <p:spPr/>
        <p:txBody>
          <a:bodyPr/>
          <a:lstStyle/>
          <a:p>
            <a:r>
              <a:rPr lang="fa-IR" dirty="0" smtClean="0"/>
              <a:t>ادامه</a:t>
            </a:r>
            <a:endParaRPr lang="fa-IR" dirty="0"/>
          </a:p>
        </p:txBody>
      </p:sp>
      <p:sp>
        <p:nvSpPr>
          <p:cNvPr id="942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0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2071678"/>
            <a:ext cx="828675" cy="447675"/>
          </a:xfrm>
          <a:prstGeom prst="rect">
            <a:avLst/>
          </a:prstGeom>
          <a:noFill/>
        </p:spPr>
      </p:pic>
      <p:sp>
        <p:nvSpPr>
          <p:cNvPr id="942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11"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2500306"/>
            <a:ext cx="1047750" cy="447675"/>
          </a:xfrm>
          <a:prstGeom prst="rect">
            <a:avLst/>
          </a:prstGeom>
          <a:noFill/>
        </p:spPr>
      </p:pic>
      <p:sp>
        <p:nvSpPr>
          <p:cNvPr id="94213" name="Rectangle 5"/>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421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14"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596" y="2786058"/>
            <a:ext cx="1257300" cy="800100"/>
          </a:xfrm>
          <a:prstGeom prst="rect">
            <a:avLst/>
          </a:prstGeom>
          <a:noFill/>
        </p:spPr>
      </p:pic>
      <p:sp>
        <p:nvSpPr>
          <p:cNvPr id="9421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4217"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28596" y="4286256"/>
            <a:ext cx="3429000" cy="876300"/>
          </a:xfrm>
          <a:prstGeom prst="rect">
            <a:avLst/>
          </a:prstGeom>
          <a:noFill/>
        </p:spPr>
      </p:pic>
      <p:sp>
        <p:nvSpPr>
          <p:cNvPr id="94219" name="Rectangle 11"/>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89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8913" name="Picture 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571736" y="2857496"/>
            <a:ext cx="2971800" cy="495300"/>
          </a:xfrm>
          <a:prstGeom prst="rect">
            <a:avLst/>
          </a:prstGeom>
          <a:noFill/>
        </p:spPr>
      </p:pic>
      <p:sp>
        <p:nvSpPr>
          <p:cNvPr id="38915" name="Rectangle 3"/>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8"/>
          <p:cNvSpPr>
            <a:spLocks noChangeArrowheads="1"/>
          </p:cNvSpPr>
          <p:nvPr/>
        </p:nvSpPr>
        <p:spPr bwMode="auto">
          <a:xfrm>
            <a:off x="7429520" y="2071678"/>
            <a:ext cx="500035"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8"/>
          <p:cNvSpPr>
            <a:spLocks noChangeArrowheads="1"/>
          </p:cNvSpPr>
          <p:nvPr/>
        </p:nvSpPr>
        <p:spPr bwMode="auto">
          <a:xfrm>
            <a:off x="8796366" y="1409700"/>
            <a:ext cx="500035"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p:sndAc>
      <p:stSnd>
        <p:snd r:embed="rId2" name="chimes.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پس داریم</a:t>
            </a:r>
          </a:p>
          <a:p>
            <a:endParaRPr lang="fa-IR" dirty="0" smtClean="0"/>
          </a:p>
          <a:p>
            <a:endParaRPr lang="fa-IR" dirty="0" smtClean="0"/>
          </a:p>
          <a:p>
            <a:endParaRPr lang="fa-IR" dirty="0" smtClean="0"/>
          </a:p>
          <a:p>
            <a:endParaRPr lang="fa-IR" dirty="0" smtClean="0"/>
          </a:p>
          <a:p>
            <a:endParaRPr lang="fa-IR" dirty="0" smtClean="0"/>
          </a:p>
          <a:p>
            <a:r>
              <a:rPr lang="fa-IR" dirty="0" smtClean="0"/>
              <a:t>و در فرمول قرار می دهیم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952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523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2143116"/>
            <a:ext cx="3257550" cy="447675"/>
          </a:xfrm>
          <a:prstGeom prst="rect">
            <a:avLst/>
          </a:prstGeom>
          <a:noFill/>
        </p:spPr>
      </p:pic>
      <p:sp>
        <p:nvSpPr>
          <p:cNvPr id="95235"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523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523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2500306"/>
            <a:ext cx="3333750" cy="1123950"/>
          </a:xfrm>
          <a:prstGeom prst="rect">
            <a:avLst/>
          </a:prstGeom>
          <a:noFill/>
        </p:spPr>
      </p:pic>
      <p:sp>
        <p:nvSpPr>
          <p:cNvPr id="95238" name="Rectangle 6"/>
          <p:cNvSpPr>
            <a:spLocks noChangeArrowheads="1"/>
          </p:cNvSpPr>
          <p:nvPr/>
        </p:nvSpPr>
        <p:spPr bwMode="auto">
          <a:xfrm>
            <a:off x="0" y="1581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524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95241" name="Rectangle 9"/>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524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5242"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3714752"/>
            <a:ext cx="4762500" cy="447675"/>
          </a:xfrm>
          <a:prstGeom prst="rect">
            <a:avLst/>
          </a:prstGeom>
          <a:noFill/>
        </p:spPr>
      </p:pic>
      <p:sp>
        <p:nvSpPr>
          <p:cNvPr id="9524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5244" name="Picture 12"/>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072066" y="3714752"/>
            <a:ext cx="1400175" cy="447675"/>
          </a:xfrm>
          <a:prstGeom prst="rect">
            <a:avLst/>
          </a:prstGeom>
          <a:noFill/>
        </p:spPr>
      </p:pic>
      <p:pic>
        <p:nvPicPr>
          <p:cNvPr id="17"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57158" y="5000636"/>
            <a:ext cx="3429000" cy="876300"/>
          </a:xfrm>
          <a:prstGeom prst="rect">
            <a:avLst/>
          </a:prstGeom>
          <a:noFill/>
        </p:spPr>
      </p:pic>
      <p:sp>
        <p:nvSpPr>
          <p:cNvPr id="95247"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5246" name="Picture 14"/>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786182" y="5000636"/>
            <a:ext cx="1400175" cy="87630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circle/>
    <p:sndAc>
      <p:stSnd>
        <p:snd r:embed="rId2" name="chimes.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دوباره اقدام به بدست اوردن اندازه و زاویه می کنیم</a:t>
            </a:r>
          </a:p>
          <a:p>
            <a:endParaRPr lang="fa-IR" dirty="0" smtClean="0"/>
          </a:p>
          <a:p>
            <a:endParaRPr lang="fa-IR" dirty="0" smtClean="0"/>
          </a:p>
          <a:p>
            <a:endParaRPr lang="fa-IR" dirty="0" smtClean="0"/>
          </a:p>
          <a:p>
            <a:r>
              <a:rPr lang="fa-IR" dirty="0" smtClean="0"/>
              <a:t>پس داریم</a:t>
            </a:r>
            <a:endParaRPr lang="fa-IR" dirty="0"/>
          </a:p>
        </p:txBody>
      </p:sp>
      <p:sp>
        <p:nvSpPr>
          <p:cNvPr id="3" name="Title 2"/>
          <p:cNvSpPr>
            <a:spLocks noGrp="1"/>
          </p:cNvSpPr>
          <p:nvPr>
            <p:ph type="title"/>
          </p:nvPr>
        </p:nvSpPr>
        <p:spPr/>
        <p:txBody>
          <a:bodyPr/>
          <a:lstStyle/>
          <a:p>
            <a:r>
              <a:rPr lang="fa-IR" dirty="0" smtClean="0"/>
              <a:t>ادامه حل</a:t>
            </a:r>
            <a:endParaRPr lang="fa-IR" dirty="0"/>
          </a:p>
        </p:txBody>
      </p:sp>
      <p:sp>
        <p:nvSpPr>
          <p:cNvPr id="962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625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2071678"/>
            <a:ext cx="5448300" cy="542925"/>
          </a:xfrm>
          <a:prstGeom prst="rect">
            <a:avLst/>
          </a:prstGeom>
          <a:noFill/>
        </p:spPr>
      </p:pic>
      <p:sp>
        <p:nvSpPr>
          <p:cNvPr id="96259" name="Rectangle 3"/>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626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9626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112" tIns="914112" rIns="914112" bIns="914112" numCol="1" anchor="ctr" anchorCtr="0" compatLnSpc="1">
            <a:prstTxWarp prst="textNoShape">
              <a:avLst/>
            </a:prstTxWarp>
            <a:spAutoFit/>
          </a:bodyPr>
          <a:lstStyle/>
          <a:p>
            <a:endParaRPr lang="fa-IR"/>
          </a:p>
        </p:txBody>
      </p:sp>
      <p:pic>
        <p:nvPicPr>
          <p:cNvPr id="96262"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2571744"/>
            <a:ext cx="5467350" cy="809625"/>
          </a:xfrm>
          <a:prstGeom prst="rect">
            <a:avLst/>
          </a:prstGeom>
          <a:noFill/>
        </p:spPr>
      </p:pic>
      <p:sp>
        <p:nvSpPr>
          <p:cNvPr id="96264" name="Rectangle 8"/>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12"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7158" y="5000636"/>
            <a:ext cx="3429000" cy="876300"/>
          </a:xfrm>
          <a:prstGeom prst="rect">
            <a:avLst/>
          </a:prstGeom>
          <a:noFill/>
        </p:spPr>
      </p:pic>
      <p:pic>
        <p:nvPicPr>
          <p:cNvPr id="13" name="Picture 1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786182" y="5000636"/>
            <a:ext cx="1400175" cy="876300"/>
          </a:xfrm>
          <a:prstGeom prst="rect">
            <a:avLst/>
          </a:prstGeom>
          <a:noFill/>
        </p:spPr>
      </p:pic>
      <p:sp>
        <p:nvSpPr>
          <p:cNvPr id="962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6265"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124450" y="5000636"/>
            <a:ext cx="4019550" cy="80962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diamond/>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نمودار های</a:t>
            </a:r>
            <a:r>
              <a:rPr lang="en-US" dirty="0" smtClean="0"/>
              <a:t>ac</a:t>
            </a:r>
            <a:r>
              <a:rPr lang="fa-IR" dirty="0" smtClean="0"/>
              <a:t>و</a:t>
            </a:r>
            <a:r>
              <a:rPr lang="en-US" dirty="0" smtClean="0"/>
              <a:t>dc</a:t>
            </a:r>
            <a:endParaRPr lang="fa-IR" dirty="0"/>
          </a:p>
        </p:txBody>
      </p:sp>
      <p:sp>
        <p:nvSpPr>
          <p:cNvPr id="5" name="Content Placeholder 3"/>
          <p:cNvSpPr>
            <a:spLocks noGrp="1"/>
          </p:cNvSpPr>
          <p:nvPr>
            <p:ph idx="1"/>
          </p:nvPr>
        </p:nvSpPr>
        <p:spPr>
          <a:xfrm>
            <a:off x="1000100" y="1857365"/>
            <a:ext cx="428628" cy="3143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buNone/>
            </a:pPr>
            <a:endParaRPr lang="fa-IR" dirty="0"/>
          </a:p>
        </p:txBody>
      </p:sp>
      <p:sp>
        <p:nvSpPr>
          <p:cNvPr id="6" name="Minus 5"/>
          <p:cNvSpPr/>
          <p:nvPr/>
        </p:nvSpPr>
        <p:spPr>
          <a:xfrm>
            <a:off x="571472" y="3000372"/>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Curved Down Arrow 6"/>
          <p:cNvSpPr/>
          <p:nvPr/>
        </p:nvSpPr>
        <p:spPr>
          <a:xfrm>
            <a:off x="1357290" y="2428868"/>
            <a:ext cx="1428760" cy="78581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8" name="Curved Up Arrow 7"/>
          <p:cNvSpPr/>
          <p:nvPr/>
        </p:nvSpPr>
        <p:spPr>
          <a:xfrm>
            <a:off x="2500298" y="3357562"/>
            <a:ext cx="1643074" cy="78581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0" name="Rectangle 9"/>
          <p:cNvSpPr/>
          <p:nvPr/>
        </p:nvSpPr>
        <p:spPr>
          <a:xfrm>
            <a:off x="3286116" y="4698841"/>
            <a:ext cx="700224" cy="492443"/>
          </a:xfrm>
          <a:prstGeom prst="rect">
            <a:avLst/>
          </a:prstGeom>
        </p:spPr>
        <p:txBody>
          <a:bodyPr wrap="square">
            <a:spAutoFit/>
          </a:bodyPr>
          <a:lstStyle/>
          <a:p>
            <a:pPr lvl="0" fontAlgn="base">
              <a:spcBef>
                <a:spcPct val="0"/>
              </a:spcBef>
              <a:spcAft>
                <a:spcPct val="0"/>
              </a:spcAft>
              <a:tabLst>
                <a:tab pos="2905125" algn="l"/>
              </a:tabLst>
            </a:pPr>
            <a:r>
              <a:rPr lang="en-US" sz="2600" dirty="0" smtClean="0">
                <a:solidFill>
                  <a:prstClr val="black"/>
                </a:solidFill>
                <a:latin typeface="Calibri" pitchFamily="34" charset="0"/>
                <a:ea typeface="Times New Roman" pitchFamily="18" charset="0"/>
                <a:cs typeface="Arial" pitchFamily="34" charset="0"/>
              </a:rPr>
              <a:t>ac</a:t>
            </a:r>
            <a:endParaRPr lang="en-US" dirty="0" smtClean="0">
              <a:solidFill>
                <a:prstClr val="black"/>
              </a:solidFill>
              <a:latin typeface="Arial" pitchFamily="34" charset="0"/>
              <a:cs typeface="Arial" pitchFamily="34" charset="0"/>
            </a:endParaRPr>
          </a:p>
        </p:txBody>
      </p:sp>
      <p:sp>
        <p:nvSpPr>
          <p:cNvPr id="2" name="Footer Placeholder 1"/>
          <p:cNvSpPr>
            <a:spLocks noGrp="1"/>
          </p:cNvSpPr>
          <p:nvPr>
            <p:ph type="ftr" sz="quarter" idx="11"/>
          </p:nvPr>
        </p:nvSpPr>
        <p:spPr/>
        <p:txBody>
          <a:bodyPr/>
          <a:lstStyle/>
          <a:p>
            <a:endParaRPr lang="fa-IR"/>
          </a:p>
        </p:txBody>
      </p:sp>
    </p:spTree>
  </p:cSld>
  <p:clrMapOvr>
    <a:masterClrMapping/>
  </p:clrMapOvr>
  <p:transition spd="slow">
    <p:plus/>
    <p:sndAc>
      <p:stSnd>
        <p:snd r:embed="rId2" name="chimes.wav"/>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سپس اقدام به بدست اوردن ولتاﮋ</a:t>
            </a:r>
            <a:endParaRPr lang="en-US" dirty="0" smtClean="0"/>
          </a:p>
          <a:p>
            <a:r>
              <a:rPr lang="fa-IR" dirty="0" smtClean="0"/>
              <a:t> می کنیم</a:t>
            </a:r>
          </a:p>
          <a:p>
            <a:endParaRPr lang="fa-IR" dirty="0" smtClean="0"/>
          </a:p>
          <a:p>
            <a:endParaRPr lang="fa-IR" dirty="0" smtClean="0"/>
          </a:p>
          <a:p>
            <a:endParaRPr lang="fa-IR" dirty="0" smtClean="0"/>
          </a:p>
          <a:p>
            <a:endParaRPr lang="fa-IR" dirty="0" smtClean="0"/>
          </a:p>
          <a:p>
            <a:endParaRPr lang="fa-IR" dirty="0" smtClean="0"/>
          </a:p>
          <a:p>
            <a:r>
              <a:rPr lang="fa-IR" dirty="0" smtClean="0">
                <a:solidFill>
                  <a:srgbClr val="FF0000"/>
                </a:solidFill>
              </a:rPr>
              <a:t>نکته مهم:</a:t>
            </a:r>
            <a:r>
              <a:rPr lang="fa-IR" dirty="0" smtClean="0"/>
              <a:t>در بدست اوردن ولتاج در بالازاویه ها با هم جمع یا تفریق وضرایب با هم ضرب یا تقسیم می شوند</a:t>
            </a:r>
          </a:p>
          <a:p>
            <a:r>
              <a:rPr lang="fa-IR" dirty="0" smtClean="0">
                <a:solidFill>
                  <a:srgbClr val="FF0000"/>
                </a:solidFill>
              </a:rPr>
              <a:t>پایان مسئله</a:t>
            </a:r>
            <a:endParaRPr lang="fa-IR" dirty="0">
              <a:solidFill>
                <a:srgbClr val="FF0000"/>
              </a:solidFill>
            </a:endParaRPr>
          </a:p>
        </p:txBody>
      </p:sp>
      <p:sp>
        <p:nvSpPr>
          <p:cNvPr id="3" name="Title 2"/>
          <p:cNvSpPr>
            <a:spLocks noGrp="1"/>
          </p:cNvSpPr>
          <p:nvPr>
            <p:ph type="title"/>
          </p:nvPr>
        </p:nvSpPr>
        <p:spPr/>
        <p:txBody>
          <a:bodyPr/>
          <a:lstStyle/>
          <a:p>
            <a:r>
              <a:rPr lang="fa-IR" dirty="0" smtClean="0"/>
              <a:t>ادامه حل</a:t>
            </a:r>
            <a:endParaRPr lang="fa-IR" dirty="0"/>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35843" name="Rectangle 3"/>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4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2214554"/>
            <a:ext cx="4829175" cy="447675"/>
          </a:xfrm>
          <a:prstGeom prst="rect">
            <a:avLst/>
          </a:prstGeom>
          <a:noFill/>
        </p:spPr>
      </p:pic>
      <p:sp>
        <p:nvSpPr>
          <p:cNvPr id="3584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46"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429256" y="2214554"/>
            <a:ext cx="952500" cy="447675"/>
          </a:xfrm>
          <a:prstGeom prst="rect">
            <a:avLst/>
          </a:prstGeom>
          <a:noFill/>
        </p:spPr>
      </p:pic>
      <p:sp>
        <p:nvSpPr>
          <p:cNvPr id="3584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48" name="Picture 8"/>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28596" y="3000372"/>
            <a:ext cx="4105275" cy="495300"/>
          </a:xfrm>
          <a:prstGeom prst="rect">
            <a:avLst/>
          </a:prstGeom>
          <a:noFill/>
        </p:spPr>
      </p:pic>
      <p:sp>
        <p:nvSpPr>
          <p:cNvPr id="3585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50"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500562" y="3071810"/>
            <a:ext cx="2609850" cy="447675"/>
          </a:xfrm>
          <a:prstGeom prst="rect">
            <a:avLst/>
          </a:prstGeom>
          <a:noFill/>
        </p:spPr>
      </p:pic>
      <p:sp>
        <p:nvSpPr>
          <p:cNvPr id="35852"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53" name="Picture 13"/>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428596" y="3786190"/>
            <a:ext cx="4191000" cy="495300"/>
          </a:xfrm>
          <a:prstGeom prst="rect">
            <a:avLst/>
          </a:prstGeom>
          <a:noFill/>
        </p:spPr>
      </p:pic>
      <p:sp>
        <p:nvSpPr>
          <p:cNvPr id="35856"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5855" name="Picture 15"/>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572000" y="3857628"/>
            <a:ext cx="3219450" cy="447675"/>
          </a:xfrm>
          <a:prstGeom prst="rect">
            <a:avLst/>
          </a:prstGeom>
          <a:noFill/>
        </p:spPr>
      </p:pic>
      <p:sp>
        <p:nvSpPr>
          <p:cNvPr id="19" name="Rectangle 8"/>
          <p:cNvSpPr>
            <a:spLocks noChangeArrowheads="1"/>
          </p:cNvSpPr>
          <p:nvPr/>
        </p:nvSpPr>
        <p:spPr bwMode="auto">
          <a:xfrm>
            <a:off x="8643966" y="1257300"/>
            <a:ext cx="500035"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dir="r"/>
    <p:sndAc>
      <p:stSnd>
        <p:snd r:embed="rId2" name="chimes.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C000"/>
                </a:solidFill>
              </a:rPr>
              <a:t>تعریف:</a:t>
            </a:r>
            <a:r>
              <a:rPr lang="fa-IR" dirty="0" smtClean="0"/>
              <a:t>اصطلاحی در مدار الکتریکی است که به صورت صافی می باشد و مانع عبوریک فرکانس خاص و یا مجموعه ای از فرکانس ها می باشد و در عوض فرکانس های خاصی را عبور می دهد</a:t>
            </a:r>
          </a:p>
          <a:p>
            <a:r>
              <a:rPr lang="fa-IR" dirty="0" smtClean="0">
                <a:solidFill>
                  <a:srgbClr val="FFC000"/>
                </a:solidFill>
              </a:rPr>
              <a:t>انواع فیلترها:</a:t>
            </a:r>
            <a:r>
              <a:rPr lang="fa-IR" dirty="0" smtClean="0">
                <a:solidFill>
                  <a:srgbClr val="FF0000"/>
                </a:solidFill>
              </a:rPr>
              <a:t>1)فیلتر پایین گذر:</a:t>
            </a:r>
            <a:r>
              <a:rPr lang="fa-IR" dirty="0" smtClean="0"/>
              <a:t>نوعی فیلتر است که امواج تا فرکانس خاصی را عبور می دهد و از ان فرکانس به بعد مانع عبور امواج می شود</a:t>
            </a:r>
            <a:endParaRPr lang="fa-IR" dirty="0">
              <a:solidFill>
                <a:srgbClr val="FFC000"/>
              </a:solidFill>
            </a:endParaRPr>
          </a:p>
        </p:txBody>
      </p:sp>
      <p:sp>
        <p:nvSpPr>
          <p:cNvPr id="3" name="Title 2"/>
          <p:cNvSpPr>
            <a:spLocks noGrp="1"/>
          </p:cNvSpPr>
          <p:nvPr>
            <p:ph type="title"/>
          </p:nvPr>
        </p:nvSpPr>
        <p:spPr/>
        <p:txBody>
          <a:bodyPr/>
          <a:lstStyle/>
          <a:p>
            <a:pPr algn="ctr"/>
            <a:r>
              <a:rPr lang="fa-IR" dirty="0" smtClean="0"/>
              <a:t>جلسه ششم               فیلتر </a:t>
            </a:r>
            <a:r>
              <a:rPr lang="fa-IR" dirty="0" smtClean="0"/>
              <a:t>ها(صافی)</a:t>
            </a:r>
            <a:endParaRPr lang="fa-IR" dirty="0"/>
          </a:p>
        </p:txBody>
      </p:sp>
      <p:sp>
        <p:nvSpPr>
          <p:cNvPr id="4" name="Rounded Rectangle 3"/>
          <p:cNvSpPr/>
          <p:nvPr/>
        </p:nvSpPr>
        <p:spPr>
          <a:xfrm>
            <a:off x="2714612" y="4429132"/>
            <a:ext cx="142876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Double Wave 5"/>
          <p:cNvSpPr/>
          <p:nvPr/>
        </p:nvSpPr>
        <p:spPr>
          <a:xfrm>
            <a:off x="571472" y="4500570"/>
            <a:ext cx="2071702" cy="357190"/>
          </a:xfrm>
          <a:prstGeom prst="doubleWav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9" name="Double Wave 8"/>
          <p:cNvSpPr/>
          <p:nvPr/>
        </p:nvSpPr>
        <p:spPr>
          <a:xfrm>
            <a:off x="4214810" y="4643446"/>
            <a:ext cx="2357454" cy="285752"/>
          </a:xfrm>
          <a:prstGeom prst="doubleWav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983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830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14678" y="3929066"/>
            <a:ext cx="971550" cy="485775"/>
          </a:xfrm>
          <a:prstGeom prst="rect">
            <a:avLst/>
          </a:prstGeom>
          <a:noFill/>
        </p:spPr>
      </p:pic>
      <p:sp>
        <p:nvSpPr>
          <p:cNvPr id="98307" name="Rectangle 3"/>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9830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830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86050" y="4000504"/>
            <a:ext cx="400050" cy="485775"/>
          </a:xfrm>
          <a:prstGeom prst="rect">
            <a:avLst/>
          </a:prstGeom>
          <a:noFill/>
        </p:spPr>
      </p:pic>
      <p:sp>
        <p:nvSpPr>
          <p:cNvPr id="9831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831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14414" y="4071942"/>
            <a:ext cx="895350" cy="447675"/>
          </a:xfrm>
          <a:prstGeom prst="rect">
            <a:avLst/>
          </a:prstGeom>
          <a:noFill/>
        </p:spPr>
      </p:pic>
      <p:sp>
        <p:nvSpPr>
          <p:cNvPr id="9831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8312"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000100" y="5357826"/>
            <a:ext cx="923925" cy="447675"/>
          </a:xfrm>
          <a:prstGeom prst="rect">
            <a:avLst/>
          </a:prstGeom>
          <a:noFill/>
        </p:spPr>
      </p:pic>
      <p:sp>
        <p:nvSpPr>
          <p:cNvPr id="98314" name="Rectangle 10"/>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20"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572000" y="4214818"/>
            <a:ext cx="895350" cy="447675"/>
          </a:xfrm>
          <a:prstGeom prst="rect">
            <a:avLst/>
          </a:prstGeom>
          <a:noFill/>
        </p:spPr>
      </p:pic>
      <p:sp>
        <p:nvSpPr>
          <p:cNvPr id="21" name="Double Wave 20"/>
          <p:cNvSpPr/>
          <p:nvPr/>
        </p:nvSpPr>
        <p:spPr>
          <a:xfrm>
            <a:off x="571472" y="4929198"/>
            <a:ext cx="2071702" cy="357190"/>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5" name="Footer Placeholder 4"/>
          <p:cNvSpPr>
            <a:spLocks noGrp="1"/>
          </p:cNvSpPr>
          <p:nvPr>
            <p:ph type="ftr" sz="quarter" idx="11"/>
          </p:nvPr>
        </p:nvSpPr>
        <p:spPr/>
        <p:txBody>
          <a:bodyPr/>
          <a:lstStyle/>
          <a:p>
            <a:endParaRPr lang="fa-IR"/>
          </a:p>
        </p:txBody>
      </p:sp>
    </p:spTree>
  </p:cSld>
  <p:clrMapOvr>
    <a:masterClrMapping/>
  </p:clrMapOvr>
  <p:transition spd="slow">
    <p:pull dir="r"/>
    <p:sndAc>
      <p:stSnd>
        <p:snd r:embed="rId2" name="chimes.wav"/>
      </p:st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فرمول ونمودار ها</a:t>
            </a:r>
            <a:endParaRPr lang="fa-IR" dirty="0"/>
          </a:p>
        </p:txBody>
      </p:sp>
      <p:pic>
        <p:nvPicPr>
          <p:cNvPr id="99331" name="Picture 3"/>
          <p:cNvPicPr>
            <a:picLocks noGrp="1" noChangeAspect="1" noChangeArrowheads="1"/>
          </p:cNvPicPr>
          <p:nvPr>
            <p:ph idx="1"/>
          </p:nvPr>
        </p:nvPicPr>
        <p:blipFill>
          <a:blip r:embed="rId3"/>
          <a:srcRect/>
          <a:stretch>
            <a:fillRect/>
          </a:stretch>
        </p:blipFill>
        <p:spPr bwMode="auto">
          <a:xfrm>
            <a:off x="6858016" y="3357562"/>
            <a:ext cx="790575" cy="638175"/>
          </a:xfrm>
          <a:prstGeom prst="rect">
            <a:avLst/>
          </a:prstGeom>
          <a:noFill/>
          <a:ln w="9525">
            <a:noFill/>
            <a:miter lim="800000"/>
            <a:headEnd/>
            <a:tailEnd/>
          </a:ln>
          <a:effectLst/>
        </p:spPr>
      </p:pic>
      <p:pic>
        <p:nvPicPr>
          <p:cNvPr id="99332" name="Picture 4" descr="C:\Documents and Settings\m.r.dviros\My Documents\دد\untitled.bmp"/>
          <p:cNvPicPr>
            <a:picLocks noChangeAspect="1" noChangeArrowheads="1"/>
          </p:cNvPicPr>
          <p:nvPr/>
        </p:nvPicPr>
        <p:blipFill>
          <a:blip r:embed="rId4"/>
          <a:srcRect/>
          <a:stretch>
            <a:fillRect/>
          </a:stretch>
        </p:blipFill>
        <p:spPr bwMode="auto">
          <a:xfrm>
            <a:off x="38100" y="1285861"/>
            <a:ext cx="7462858" cy="4429155"/>
          </a:xfrm>
          <a:prstGeom prst="rect">
            <a:avLst/>
          </a:prstGeom>
          <a:noFill/>
        </p:spPr>
      </p:pic>
      <p:pic>
        <p:nvPicPr>
          <p:cNvPr id="99333" name="Picture 5"/>
          <p:cNvPicPr>
            <a:picLocks noChangeAspect="1" noChangeArrowheads="1"/>
          </p:cNvPicPr>
          <p:nvPr/>
        </p:nvPicPr>
        <p:blipFill>
          <a:blip r:embed="rId3"/>
          <a:srcRect/>
          <a:stretch>
            <a:fillRect/>
          </a:stretch>
        </p:blipFill>
        <p:spPr bwMode="auto">
          <a:xfrm>
            <a:off x="714348" y="1643050"/>
            <a:ext cx="790575" cy="638175"/>
          </a:xfrm>
          <a:prstGeom prst="rect">
            <a:avLst/>
          </a:prstGeom>
          <a:noFill/>
          <a:ln w="9525">
            <a:noFill/>
            <a:miter lim="800000"/>
            <a:headEnd/>
            <a:tailEnd/>
          </a:ln>
          <a:effectLst/>
        </p:spPr>
      </p:pic>
      <p:pic>
        <p:nvPicPr>
          <p:cNvPr id="99334" name="Picture 6"/>
          <p:cNvPicPr>
            <a:picLocks noChangeAspect="1" noChangeArrowheads="1"/>
          </p:cNvPicPr>
          <p:nvPr/>
        </p:nvPicPr>
        <p:blipFill>
          <a:blip r:embed="rId5"/>
          <a:srcRect/>
          <a:stretch>
            <a:fillRect/>
          </a:stretch>
        </p:blipFill>
        <p:spPr bwMode="auto">
          <a:xfrm>
            <a:off x="1571604" y="2214554"/>
            <a:ext cx="809625" cy="561975"/>
          </a:xfrm>
          <a:prstGeom prst="rect">
            <a:avLst/>
          </a:prstGeom>
          <a:noFill/>
          <a:ln w="9525">
            <a:noFill/>
            <a:miter lim="800000"/>
            <a:headEnd/>
            <a:tailEnd/>
          </a:ln>
          <a:effectLst/>
        </p:spPr>
      </p:pic>
      <p:sp>
        <p:nvSpPr>
          <p:cNvPr id="9933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9335"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0" y="2214554"/>
            <a:ext cx="504825" cy="447675"/>
          </a:xfrm>
          <a:prstGeom prst="rect">
            <a:avLst/>
          </a:prstGeom>
          <a:noFill/>
        </p:spPr>
      </p:pic>
      <p:sp>
        <p:nvSpPr>
          <p:cNvPr id="9933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99337"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143240" y="2285992"/>
            <a:ext cx="714375" cy="447675"/>
          </a:xfrm>
          <a:prstGeom prst="rect">
            <a:avLst/>
          </a:prstGeom>
          <a:noFill/>
        </p:spPr>
      </p:pic>
      <p:sp>
        <p:nvSpPr>
          <p:cNvPr id="99339" name="Rectangle 11"/>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Footer Placeholder 1"/>
          <p:cNvSpPr>
            <a:spLocks noGrp="1"/>
          </p:cNvSpPr>
          <p:nvPr>
            <p:ph type="ftr" sz="quarter" idx="11"/>
          </p:nvPr>
        </p:nvSpPr>
        <p:spPr/>
        <p:txBody>
          <a:bodyPr/>
          <a:lstStyle/>
          <a:p>
            <a:endParaRPr lang="fa-IR"/>
          </a:p>
        </p:txBody>
      </p:sp>
    </p:spTree>
  </p:cSld>
  <p:clrMapOvr>
    <a:masterClrMapping/>
  </p:clrMapOvr>
  <p:transition spd="slow">
    <p:strips dir="ru"/>
    <p:sndAc>
      <p:stSnd>
        <p:snd r:embed="rId2" name="chimes.wav"/>
      </p:st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فرمول شکل صفحه قبل</a:t>
            </a:r>
            <a:endParaRPr lang="fa-IR" dirty="0"/>
          </a:p>
        </p:txBody>
      </p:sp>
      <p:sp>
        <p:nvSpPr>
          <p:cNvPr id="3" name="Title 2"/>
          <p:cNvSpPr>
            <a:spLocks noGrp="1"/>
          </p:cNvSpPr>
          <p:nvPr>
            <p:ph type="title"/>
          </p:nvPr>
        </p:nvSpPr>
        <p:spPr/>
        <p:txBody>
          <a:bodyPr/>
          <a:lstStyle/>
          <a:p>
            <a:r>
              <a:rPr lang="fa-IR" dirty="0" smtClean="0"/>
              <a:t>فرمول</a:t>
            </a:r>
            <a:endParaRPr lang="fa-IR" dirty="0"/>
          </a:p>
        </p:txBody>
      </p:sp>
      <p:sp>
        <p:nvSpPr>
          <p:cNvPr id="1003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035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596" y="2143116"/>
            <a:ext cx="2809875" cy="866775"/>
          </a:xfrm>
          <a:prstGeom prst="rect">
            <a:avLst/>
          </a:prstGeom>
          <a:noFill/>
        </p:spPr>
      </p:pic>
      <p:sp>
        <p:nvSpPr>
          <p:cNvPr id="100355" name="Rectangle 3"/>
          <p:cNvSpPr>
            <a:spLocks noChangeArrowheads="1"/>
          </p:cNvSpPr>
          <p:nvPr/>
        </p:nvSpPr>
        <p:spPr bwMode="auto">
          <a:xfrm>
            <a:off x="0" y="1323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035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035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0034" y="3429000"/>
            <a:ext cx="1419225" cy="80010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a:t>
            </a:r>
            <a:endParaRPr lang="fa-IR" dirty="0"/>
          </a:p>
        </p:txBody>
      </p:sp>
      <p:sp>
        <p:nvSpPr>
          <p:cNvPr id="3" name="Title 2"/>
          <p:cNvSpPr>
            <a:spLocks noGrp="1"/>
          </p:cNvSpPr>
          <p:nvPr>
            <p:ph type="title"/>
          </p:nvPr>
        </p:nvSpPr>
        <p:spPr/>
        <p:txBody>
          <a:bodyPr/>
          <a:lstStyle/>
          <a:p>
            <a:r>
              <a:rPr lang="fa-IR" dirty="0" smtClean="0"/>
              <a:t>نمودار</a:t>
            </a:r>
            <a:endParaRPr lang="fa-IR" dirty="0"/>
          </a:p>
        </p:txBody>
      </p:sp>
      <p:sp>
        <p:nvSpPr>
          <p:cNvPr id="5" name="Down Arrow 4"/>
          <p:cNvSpPr/>
          <p:nvPr/>
        </p:nvSpPr>
        <p:spPr>
          <a:xfrm>
            <a:off x="1428728" y="2214554"/>
            <a:ext cx="357190" cy="27860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ight Arrow 5"/>
          <p:cNvSpPr/>
          <p:nvPr/>
        </p:nvSpPr>
        <p:spPr>
          <a:xfrm>
            <a:off x="1857356" y="4714884"/>
            <a:ext cx="364333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Freeform 9"/>
          <p:cNvSpPr/>
          <p:nvPr/>
        </p:nvSpPr>
        <p:spPr>
          <a:xfrm>
            <a:off x="1714480" y="2500306"/>
            <a:ext cx="3328988" cy="2250282"/>
          </a:xfrm>
          <a:custGeom>
            <a:avLst/>
            <a:gdLst>
              <a:gd name="connsiteX0" fmla="*/ 0 w 3328988"/>
              <a:gd name="connsiteY0" fmla="*/ 1150144 h 2250282"/>
              <a:gd name="connsiteX1" fmla="*/ 542925 w 3328988"/>
              <a:gd name="connsiteY1" fmla="*/ 35719 h 2250282"/>
              <a:gd name="connsiteX2" fmla="*/ 1414463 w 3328988"/>
              <a:gd name="connsiteY2" fmla="*/ 1364457 h 2250282"/>
              <a:gd name="connsiteX3" fmla="*/ 3328988 w 3328988"/>
              <a:gd name="connsiteY3" fmla="*/ 2250282 h 2250282"/>
              <a:gd name="connsiteX4" fmla="*/ 3328988 w 3328988"/>
              <a:gd name="connsiteY4" fmla="*/ 2250282 h 225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8988" h="2250282">
                <a:moveTo>
                  <a:pt x="0" y="1150144"/>
                </a:moveTo>
                <a:cubicBezTo>
                  <a:pt x="153590" y="575072"/>
                  <a:pt x="307181" y="0"/>
                  <a:pt x="542925" y="35719"/>
                </a:cubicBezTo>
                <a:cubicBezTo>
                  <a:pt x="778669" y="71438"/>
                  <a:pt x="950119" y="995363"/>
                  <a:pt x="1414463" y="1364457"/>
                </a:cubicBezTo>
                <a:cubicBezTo>
                  <a:pt x="1878807" y="1733551"/>
                  <a:pt x="3328988" y="2250282"/>
                  <a:pt x="3328988" y="2250282"/>
                </a:cubicBezTo>
                <a:lnTo>
                  <a:pt x="3328988" y="2250282"/>
                </a:ln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sp>
        <p:nvSpPr>
          <p:cNvPr id="11" name="Down Arrow 10"/>
          <p:cNvSpPr/>
          <p:nvPr/>
        </p:nvSpPr>
        <p:spPr>
          <a:xfrm>
            <a:off x="3071802" y="3857628"/>
            <a:ext cx="71438" cy="142876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2" name="Left Arrow 11"/>
          <p:cNvSpPr/>
          <p:nvPr/>
        </p:nvSpPr>
        <p:spPr>
          <a:xfrm>
            <a:off x="1357290" y="3857628"/>
            <a:ext cx="1714512" cy="714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013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137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3714752"/>
            <a:ext cx="942975" cy="447675"/>
          </a:xfrm>
          <a:prstGeom prst="rect">
            <a:avLst/>
          </a:prstGeom>
          <a:noFill/>
        </p:spPr>
      </p:pic>
      <p:sp>
        <p:nvSpPr>
          <p:cNvPr id="101379"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138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1380"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3108" y="5214950"/>
            <a:ext cx="1638300" cy="485775"/>
          </a:xfrm>
          <a:prstGeom prst="rect">
            <a:avLst/>
          </a:prstGeom>
          <a:noFill/>
        </p:spPr>
      </p:pic>
      <p:sp>
        <p:nvSpPr>
          <p:cNvPr id="101382" name="Rectangle 6"/>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138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138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28794" y="2071678"/>
            <a:ext cx="904875" cy="485775"/>
          </a:xfrm>
          <a:prstGeom prst="rect">
            <a:avLst/>
          </a:prstGeom>
          <a:noFill/>
        </p:spPr>
      </p:pic>
      <p:sp>
        <p:nvSpPr>
          <p:cNvPr id="10138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138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000496" y="3857628"/>
            <a:ext cx="923925" cy="4857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92D050"/>
                </a:solidFill>
              </a:rPr>
              <a:t>توضیح:</a:t>
            </a:r>
            <a:r>
              <a:rPr lang="fa-IR" dirty="0" smtClean="0"/>
              <a:t>هنگامی که فرکانس زیاد شود امگا زیاد می شودومقاومت خازن کم می شود در نتیجه ولتاﮋخروجی کم می شود به نحوی که به 0.7ولتاﮋورودی می رسد این فرکانس-</a:t>
            </a:r>
            <a:r>
              <a:rPr lang="fa-IR" dirty="0" smtClean="0">
                <a:solidFill>
                  <a:srgbClr val="FF0000"/>
                </a:solidFill>
              </a:rPr>
              <a:t>فرکانس قطع </a:t>
            </a:r>
            <a:r>
              <a:rPr lang="fa-IR" dirty="0" smtClean="0"/>
              <a:t>گویند از فرکانس قطع به بعد با افزایش فرکانس مطابق نمودار ولتاﮋ کم می شودو به صفر می رسد که فیلتر پایین گذر فرکانس از</a:t>
            </a:r>
            <a:r>
              <a:rPr lang="en-US" dirty="0" err="1" smtClean="0"/>
              <a:t>fc</a:t>
            </a:r>
            <a:r>
              <a:rPr lang="fa-IR" dirty="0" smtClean="0"/>
              <a:t>(قطع)تا صفر را عبور می دهد که به ان باند عبور می گویند از</a:t>
            </a:r>
            <a:r>
              <a:rPr lang="en-US" dirty="0" err="1" smtClean="0"/>
              <a:t>fc</a:t>
            </a:r>
            <a:r>
              <a:rPr lang="fa-IR" dirty="0" smtClean="0"/>
              <a:t>به بعد دامنه موج خروجی به شدت کاهش می یابد که به ان باند توقف گویند</a:t>
            </a:r>
            <a:r>
              <a:rPr lang="fa-IR" dirty="0" smtClean="0">
                <a:solidFill>
                  <a:srgbClr val="FF0000"/>
                </a:solidFill>
              </a:rPr>
              <a:t> </a:t>
            </a:r>
            <a:endParaRPr lang="fa-IR" dirty="0">
              <a:solidFill>
                <a:srgbClr val="92D050"/>
              </a:solidFill>
            </a:endParaRPr>
          </a:p>
        </p:txBody>
      </p:sp>
      <p:sp>
        <p:nvSpPr>
          <p:cNvPr id="3" name="Title 2"/>
          <p:cNvSpPr>
            <a:spLocks noGrp="1"/>
          </p:cNvSpPr>
          <p:nvPr>
            <p:ph type="title"/>
          </p:nvPr>
        </p:nvSpPr>
        <p:spPr/>
        <p:txBody>
          <a:bodyPr/>
          <a:lstStyle/>
          <a:p>
            <a:r>
              <a:rPr lang="fa-IR" dirty="0" smtClean="0"/>
              <a:t>توضیح</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مثال)</a:t>
            </a:r>
            <a:r>
              <a:rPr lang="fa-IR" dirty="0" smtClean="0"/>
              <a:t>فرکانس قطع پایین گذر             و             را بدست اورید؟</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پایان مسئله</a:t>
            </a:r>
          </a:p>
          <a:p>
            <a:pPr>
              <a:buNone/>
            </a:pPr>
            <a:r>
              <a:rPr lang="fa-IR" smtClean="0">
                <a:solidFill>
                  <a:srgbClr val="FF0000"/>
                </a:solidFill>
              </a:rPr>
              <a:t>2)فیلتر بالا </a:t>
            </a:r>
            <a:r>
              <a:rPr lang="fa-IR" dirty="0" smtClean="0">
                <a:solidFill>
                  <a:srgbClr val="FF0000"/>
                </a:solidFill>
              </a:rPr>
              <a:t>گذر:</a:t>
            </a:r>
            <a:r>
              <a:rPr lang="fa-IR" dirty="0" smtClean="0"/>
              <a:t>در فیلتر بالا گذر برعکس فیلتر پایین گذر از فرکانس صفر تا فرکانس قطع امواج عبور نمی کنند و از فرکانس قطع به بعد عبور امواج را داریم</a:t>
            </a:r>
            <a:endParaRPr lang="fa-IR" dirty="0" smtClean="0">
              <a:solidFill>
                <a:srgbClr val="FF0000"/>
              </a:solidFill>
            </a:endParaRPr>
          </a:p>
          <a:p>
            <a:endParaRPr lang="fa-IR" dirty="0" smtClean="0"/>
          </a:p>
          <a:p>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1024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40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929058" y="1571612"/>
            <a:ext cx="1200150" cy="447675"/>
          </a:xfrm>
          <a:prstGeom prst="rect">
            <a:avLst/>
          </a:prstGeom>
          <a:noFill/>
        </p:spPr>
      </p:pic>
      <p:sp>
        <p:nvSpPr>
          <p:cNvPr id="10240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40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71736" y="1571612"/>
            <a:ext cx="1200150" cy="447675"/>
          </a:xfrm>
          <a:prstGeom prst="rect">
            <a:avLst/>
          </a:prstGeom>
          <a:noFill/>
        </p:spPr>
      </p:pic>
      <p:sp>
        <p:nvSpPr>
          <p:cNvPr id="102405" name="Rectangle 5"/>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40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406" name="Picture 6"/>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14282" y="2000240"/>
            <a:ext cx="4038600" cy="809625"/>
          </a:xfrm>
          <a:prstGeom prst="rect">
            <a:avLst/>
          </a:prstGeom>
          <a:noFill/>
        </p:spPr>
      </p:pic>
      <p:sp>
        <p:nvSpPr>
          <p:cNvPr id="1024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408" name="Picture 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214810" y="2000240"/>
            <a:ext cx="4229100" cy="847725"/>
          </a:xfrm>
          <a:prstGeom prst="rect">
            <a:avLst/>
          </a:prstGeom>
          <a:noFill/>
        </p:spPr>
      </p:pic>
      <p:sp>
        <p:nvSpPr>
          <p:cNvPr id="13" name="Rounded Rectangle 12"/>
          <p:cNvSpPr/>
          <p:nvPr/>
        </p:nvSpPr>
        <p:spPr>
          <a:xfrm>
            <a:off x="3000364" y="5143512"/>
            <a:ext cx="142876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Double Wave 13"/>
          <p:cNvSpPr/>
          <p:nvPr/>
        </p:nvSpPr>
        <p:spPr>
          <a:xfrm>
            <a:off x="857224" y="5143512"/>
            <a:ext cx="2071702" cy="357190"/>
          </a:xfrm>
          <a:prstGeom prst="doubleWav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5" name="Double Wave 14"/>
          <p:cNvSpPr/>
          <p:nvPr/>
        </p:nvSpPr>
        <p:spPr>
          <a:xfrm>
            <a:off x="857224" y="5643578"/>
            <a:ext cx="2071702" cy="357190"/>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6" name="Double Wave 15"/>
          <p:cNvSpPr/>
          <p:nvPr/>
        </p:nvSpPr>
        <p:spPr>
          <a:xfrm>
            <a:off x="4500562" y="5357826"/>
            <a:ext cx="2071702" cy="357190"/>
          </a:xfrm>
          <a:prstGeom prst="doubleWav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17" name="Picture 6"/>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1285852" y="4714884"/>
            <a:ext cx="895350" cy="447675"/>
          </a:xfrm>
          <a:prstGeom prst="rect">
            <a:avLst/>
          </a:prstGeom>
          <a:noFill/>
        </p:spPr>
      </p:pic>
      <p:pic>
        <p:nvPicPr>
          <p:cNvPr id="18" name="Picture 8"/>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1214414" y="6000768"/>
            <a:ext cx="923925" cy="447675"/>
          </a:xfrm>
          <a:prstGeom prst="rect">
            <a:avLst/>
          </a:prstGeom>
          <a:noFill/>
        </p:spPr>
      </p:pic>
      <p:pic>
        <p:nvPicPr>
          <p:cNvPr id="19" name="Picture 8"/>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714876" y="5000636"/>
            <a:ext cx="923925" cy="447675"/>
          </a:xfrm>
          <a:prstGeom prst="rect">
            <a:avLst/>
          </a:prstGeom>
          <a:noFill/>
        </p:spPr>
      </p:pic>
      <p:pic>
        <p:nvPicPr>
          <p:cNvPr id="33793" name="Picture 1" descr="D:\Program Files\Microsoft Office\CLIPART\PUB60COR\AG00021_.GIF"/>
          <p:cNvPicPr>
            <a:picLocks noChangeAspect="1" noChangeArrowheads="1" noCrop="1"/>
          </p:cNvPicPr>
          <p:nvPr/>
        </p:nvPicPr>
        <p:blipFill>
          <a:blip r:embed="rId9"/>
          <a:srcRect/>
          <a:stretch>
            <a:fillRect/>
          </a:stretch>
        </p:blipFill>
        <p:spPr bwMode="auto">
          <a:xfrm>
            <a:off x="7858148" y="0"/>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p:sndAc>
      <p:stSnd>
        <p:snd r:embed="rId2" name="chimes.wav"/>
      </p:stSnd>
    </p:sndAc>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 ها</a:t>
            </a:r>
            <a:endParaRPr lang="fa-IR" dirty="0"/>
          </a:p>
        </p:txBody>
      </p:sp>
      <p:sp>
        <p:nvSpPr>
          <p:cNvPr id="3" name="Title 2"/>
          <p:cNvSpPr>
            <a:spLocks noGrp="1"/>
          </p:cNvSpPr>
          <p:nvPr>
            <p:ph type="title"/>
          </p:nvPr>
        </p:nvSpPr>
        <p:spPr/>
        <p:txBody>
          <a:bodyPr/>
          <a:lstStyle/>
          <a:p>
            <a:r>
              <a:rPr lang="fa-IR" dirty="0" smtClean="0"/>
              <a:t>فرمول و نمودار ها</a:t>
            </a:r>
            <a:endParaRPr lang="fa-IR" dirty="0"/>
          </a:p>
        </p:txBody>
      </p:sp>
      <p:sp>
        <p:nvSpPr>
          <p:cNvPr id="4" name="Down Arrow 3"/>
          <p:cNvSpPr/>
          <p:nvPr/>
        </p:nvSpPr>
        <p:spPr>
          <a:xfrm>
            <a:off x="1428728" y="2214554"/>
            <a:ext cx="357190" cy="27860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ight Arrow 4"/>
          <p:cNvSpPr/>
          <p:nvPr/>
        </p:nvSpPr>
        <p:spPr>
          <a:xfrm>
            <a:off x="1857356" y="4714884"/>
            <a:ext cx="364333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reeform 5"/>
          <p:cNvSpPr/>
          <p:nvPr/>
        </p:nvSpPr>
        <p:spPr>
          <a:xfrm>
            <a:off x="1928813" y="3028950"/>
            <a:ext cx="3286125" cy="1700213"/>
          </a:xfrm>
          <a:custGeom>
            <a:avLst/>
            <a:gdLst>
              <a:gd name="connsiteX0" fmla="*/ 0 w 3286125"/>
              <a:gd name="connsiteY0" fmla="*/ 1700213 h 1700213"/>
              <a:gd name="connsiteX1" fmla="*/ 1114425 w 3286125"/>
              <a:gd name="connsiteY1" fmla="*/ 1671638 h 1700213"/>
              <a:gd name="connsiteX2" fmla="*/ 1114425 w 3286125"/>
              <a:gd name="connsiteY2" fmla="*/ 1671638 h 1700213"/>
              <a:gd name="connsiteX3" fmla="*/ 2043112 w 3286125"/>
              <a:gd name="connsiteY3" fmla="*/ 328613 h 1700213"/>
              <a:gd name="connsiteX4" fmla="*/ 3286125 w 3286125"/>
              <a:gd name="connsiteY4" fmla="*/ 0 h 1700213"/>
              <a:gd name="connsiteX5" fmla="*/ 3286125 w 3286125"/>
              <a:gd name="connsiteY5" fmla="*/ 0 h 1700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6125" h="1700213">
                <a:moveTo>
                  <a:pt x="0" y="1700213"/>
                </a:moveTo>
                <a:lnTo>
                  <a:pt x="1114425" y="1671638"/>
                </a:lnTo>
                <a:lnTo>
                  <a:pt x="1114425" y="1671638"/>
                </a:lnTo>
                <a:cubicBezTo>
                  <a:pt x="1269206" y="1447801"/>
                  <a:pt x="1681162" y="607219"/>
                  <a:pt x="2043112" y="328613"/>
                </a:cubicBezTo>
                <a:cubicBezTo>
                  <a:pt x="2405062" y="50007"/>
                  <a:pt x="3286125" y="0"/>
                  <a:pt x="3286125" y="0"/>
                </a:cubicBezTo>
                <a:lnTo>
                  <a:pt x="3286125" y="0"/>
                </a:ln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sp>
        <p:nvSpPr>
          <p:cNvPr id="7" name="Down Arrow 6"/>
          <p:cNvSpPr/>
          <p:nvPr/>
        </p:nvSpPr>
        <p:spPr>
          <a:xfrm>
            <a:off x="3929058" y="3429000"/>
            <a:ext cx="71438" cy="171451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8" name="Left Arrow 7"/>
          <p:cNvSpPr/>
          <p:nvPr/>
        </p:nvSpPr>
        <p:spPr>
          <a:xfrm>
            <a:off x="1428728" y="3357562"/>
            <a:ext cx="2500330" cy="714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9"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28926" y="5143512"/>
            <a:ext cx="1638300" cy="485775"/>
          </a:xfrm>
          <a:prstGeom prst="rect">
            <a:avLst/>
          </a:prstGeom>
          <a:noFill/>
        </p:spPr>
      </p:pic>
      <p:pic>
        <p:nvPicPr>
          <p:cNvPr id="10"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85720" y="3214686"/>
            <a:ext cx="942975" cy="447675"/>
          </a:xfrm>
          <a:prstGeom prst="rect">
            <a:avLst/>
          </a:prstGeom>
          <a:noFill/>
        </p:spPr>
      </p:pic>
      <p:pic>
        <p:nvPicPr>
          <p:cNvPr id="1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071670" y="3786190"/>
            <a:ext cx="923925" cy="485775"/>
          </a:xfrm>
          <a:prstGeom prst="rect">
            <a:avLst/>
          </a:prstGeom>
          <a:noFill/>
        </p:spPr>
      </p:pic>
      <p:pic>
        <p:nvPicPr>
          <p:cNvPr id="12"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000496" y="2571744"/>
            <a:ext cx="904875" cy="485775"/>
          </a:xfrm>
          <a:prstGeom prst="rect">
            <a:avLst/>
          </a:prstGeom>
          <a:noFill/>
        </p:spPr>
      </p:pic>
      <p:sp>
        <p:nvSpPr>
          <p:cNvPr id="13" name="Footer Placeholder 12"/>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فرمول ها</a:t>
            </a:r>
          </a:p>
          <a:p>
            <a:endParaRPr lang="fa-IR" dirty="0" smtClean="0"/>
          </a:p>
          <a:p>
            <a:endParaRPr lang="fa-IR" dirty="0" smtClean="0"/>
          </a:p>
          <a:p>
            <a:endParaRPr lang="fa-IR" dirty="0" smtClean="0"/>
          </a:p>
          <a:p>
            <a:endParaRPr lang="fa-IR" dirty="0" smtClean="0"/>
          </a:p>
          <a:p>
            <a:endParaRPr lang="fa-IR" dirty="0" smtClean="0"/>
          </a:p>
          <a:p>
            <a:endParaRPr lang="fa-IR" dirty="0" smtClean="0"/>
          </a:p>
          <a:p>
            <a:pPr>
              <a:buNone/>
            </a:pPr>
            <a:r>
              <a:rPr lang="fa-IR" smtClean="0">
                <a:solidFill>
                  <a:srgbClr val="FF0000"/>
                </a:solidFill>
              </a:rPr>
              <a:t>نکته:</a:t>
            </a:r>
            <a:r>
              <a:rPr lang="fa-IR" smtClean="0"/>
              <a:t>در فیلتر بالا گذر زمانی موج عبور داده می شود که فرکانس های ان از فرکانس قطع بیشتر باشد</a:t>
            </a:r>
            <a:endParaRPr lang="fa-IR" dirty="0">
              <a:solidFill>
                <a:srgbClr val="FF0000"/>
              </a:solidFill>
            </a:endParaRPr>
          </a:p>
        </p:txBody>
      </p:sp>
      <p:sp>
        <p:nvSpPr>
          <p:cNvPr id="3" name="Title 2"/>
          <p:cNvSpPr>
            <a:spLocks noGrp="1"/>
          </p:cNvSpPr>
          <p:nvPr>
            <p:ph type="title"/>
          </p:nvPr>
        </p:nvSpPr>
        <p:spPr/>
        <p:txBody>
          <a:bodyPr/>
          <a:lstStyle/>
          <a:p>
            <a:r>
              <a:rPr lang="fa-IR" dirty="0" smtClean="0"/>
              <a:t>فرمول ها</a:t>
            </a:r>
            <a:endParaRPr lang="fa-IR" dirty="0"/>
          </a:p>
        </p:txBody>
      </p:sp>
      <p:sp>
        <p:nvSpPr>
          <p:cNvPr id="1044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44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44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282" y="2285992"/>
            <a:ext cx="2886075" cy="866775"/>
          </a:xfrm>
          <a:prstGeom prst="rect">
            <a:avLst/>
          </a:prstGeom>
          <a:noFill/>
        </p:spPr>
      </p:pic>
      <p:pic>
        <p:nvPicPr>
          <p:cNvPr id="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1472" y="3357562"/>
            <a:ext cx="1419225" cy="800100"/>
          </a:xfrm>
          <a:prstGeom prst="rect">
            <a:avLst/>
          </a:prstGeom>
          <a:noFill/>
        </p:spPr>
      </p:pic>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000100" y="5429264"/>
            <a:ext cx="1009650" cy="447675"/>
          </a:xfrm>
          <a:prstGeom prst="rect">
            <a:avLst/>
          </a:prstGeom>
          <a:noFill/>
        </p:spPr>
      </p:pic>
      <p:sp>
        <p:nvSpPr>
          <p:cNvPr id="1027" name="Rectangle 3"/>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714612" y="5643578"/>
            <a:ext cx="4029075" cy="800100"/>
          </a:xfrm>
          <a:prstGeom prst="rect">
            <a:avLst/>
          </a:prstGeom>
          <a:noFill/>
        </p:spPr>
      </p:pic>
      <p:sp>
        <p:nvSpPr>
          <p:cNvPr id="1030" name="Rectangle 6"/>
          <p:cNvSpPr>
            <a:spLocks noChangeArrowheads="1"/>
          </p:cNvSpPr>
          <p:nvPr/>
        </p:nvSpPr>
        <p:spPr bwMode="auto">
          <a:xfrm>
            <a:off x="0" y="1257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fade/>
    <p:sndAc>
      <p:stSnd>
        <p:snd r:embed="rId2" name="chimes.wav"/>
      </p:st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مثال)</a:t>
            </a:r>
            <a:r>
              <a:rPr lang="fa-IR" dirty="0" smtClean="0"/>
              <a:t>یک تقویت کننده صوتی دارای مقاومت ورودی </a:t>
            </a:r>
            <a:r>
              <a:rPr lang="en-US" dirty="0" smtClean="0"/>
              <a:t>KH</a:t>
            </a:r>
            <a:r>
              <a:rPr lang="fa-IR" dirty="0" smtClean="0"/>
              <a:t>12 میباشد ظرفیت خازن را بدست اورید؟(</a:t>
            </a:r>
            <a:r>
              <a:rPr lang="en-US" dirty="0" smtClean="0"/>
              <a:t>f=20HZ</a:t>
            </a:r>
            <a:r>
              <a:rPr lang="fa-IR" dirty="0" smtClean="0"/>
              <a:t>)</a:t>
            </a: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endParaRPr lang="fa-IR" dirty="0" smtClean="0">
              <a:solidFill>
                <a:srgbClr val="FF0000"/>
              </a:solidFill>
            </a:endParaRPr>
          </a:p>
          <a:p>
            <a:r>
              <a:rPr lang="fa-IR" dirty="0" smtClean="0">
                <a:solidFill>
                  <a:srgbClr val="FF0000"/>
                </a:solidFill>
              </a:rPr>
              <a:t>پایان مسئله</a:t>
            </a:r>
            <a:endParaRPr lang="fa-IR" dirty="0">
              <a:solidFill>
                <a:srgbClr val="FF0000"/>
              </a:solidFill>
            </a:endParaRPr>
          </a:p>
        </p:txBody>
      </p:sp>
      <p:sp>
        <p:nvSpPr>
          <p:cNvPr id="3" name="Title 2"/>
          <p:cNvSpPr>
            <a:spLocks noGrp="1"/>
          </p:cNvSpPr>
          <p:nvPr>
            <p:ph type="title"/>
          </p:nvPr>
        </p:nvSpPr>
        <p:spPr/>
        <p:txBody>
          <a:bodyPr/>
          <a:lstStyle/>
          <a:p>
            <a:r>
              <a:rPr lang="fa-IR" dirty="0" smtClean="0"/>
              <a:t>مثال</a:t>
            </a:r>
            <a:endParaRPr lang="fa-IR" dirty="0"/>
          </a:p>
        </p:txBody>
      </p:sp>
      <p:sp>
        <p:nvSpPr>
          <p:cNvPr id="1064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64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58" y="2643182"/>
            <a:ext cx="2667000" cy="876300"/>
          </a:xfrm>
          <a:prstGeom prst="rect">
            <a:avLst/>
          </a:prstGeom>
          <a:noFill/>
        </p:spPr>
      </p:pic>
      <p:sp>
        <p:nvSpPr>
          <p:cNvPr id="1065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649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4282" y="3643314"/>
            <a:ext cx="4219575" cy="447675"/>
          </a:xfrm>
          <a:prstGeom prst="rect">
            <a:avLst/>
          </a:prstGeom>
          <a:noFill/>
        </p:spPr>
      </p:pic>
      <p:sp>
        <p:nvSpPr>
          <p:cNvPr id="1065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6501"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500562" y="3429000"/>
            <a:ext cx="4333875" cy="809625"/>
          </a:xfrm>
          <a:prstGeom prst="rect">
            <a:avLst/>
          </a:prstGeom>
          <a:noFill/>
        </p:spPr>
      </p:pic>
      <p:sp>
        <p:nvSpPr>
          <p:cNvPr id="106503" name="Rectangle 7"/>
          <p:cNvSpPr>
            <a:spLocks noChangeArrowheads="1"/>
          </p:cNvSpPr>
          <p:nvPr/>
        </p:nvSpPr>
        <p:spPr bwMode="auto">
          <a:xfrm>
            <a:off x="0" y="1266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30721" name="Picture 1" descr="D:\Program Files\Microsoft Office\CLIPART\PUB60COR\AG00021_.GIF"/>
          <p:cNvPicPr>
            <a:picLocks noChangeAspect="1" noChangeArrowheads="1" noCrop="1"/>
          </p:cNvPicPr>
          <p:nvPr/>
        </p:nvPicPr>
        <p:blipFill>
          <a:blip r:embed="rId6"/>
          <a:srcRect/>
          <a:stretch>
            <a:fillRect/>
          </a:stretch>
        </p:blipFill>
        <p:spPr bwMode="auto">
          <a:xfrm>
            <a:off x="7929586" y="0"/>
            <a:ext cx="1038225" cy="1428750"/>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 دی سی</a:t>
            </a:r>
            <a:endParaRPr lang="fa-IR" dirty="0"/>
          </a:p>
        </p:txBody>
      </p:sp>
      <p:sp>
        <p:nvSpPr>
          <p:cNvPr id="3" name="Title 2"/>
          <p:cNvSpPr>
            <a:spLocks noGrp="1"/>
          </p:cNvSpPr>
          <p:nvPr>
            <p:ph type="title"/>
          </p:nvPr>
        </p:nvSpPr>
        <p:spPr/>
        <p:txBody>
          <a:bodyPr/>
          <a:lstStyle/>
          <a:p>
            <a:r>
              <a:rPr lang="fa-IR" dirty="0" smtClean="0"/>
              <a:t>نمودار</a:t>
            </a:r>
            <a:endParaRPr lang="fa-IR" dirty="0"/>
          </a:p>
        </p:txBody>
      </p:sp>
      <p:sp>
        <p:nvSpPr>
          <p:cNvPr id="4" name="Down Arrow 3"/>
          <p:cNvSpPr/>
          <p:nvPr/>
        </p:nvSpPr>
        <p:spPr>
          <a:xfrm>
            <a:off x="2000232" y="3214686"/>
            <a:ext cx="214314"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428728" y="4000504"/>
            <a:ext cx="585791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Minus 5"/>
          <p:cNvSpPr/>
          <p:nvPr/>
        </p:nvSpPr>
        <p:spPr>
          <a:xfrm>
            <a:off x="1071506" y="3571876"/>
            <a:ext cx="8072494" cy="428628"/>
          </a:xfrm>
          <a:prstGeom prst="mathMinus">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fa-IR"/>
          </a:p>
        </p:txBody>
      </p:sp>
      <p:sp>
        <p:nvSpPr>
          <p:cNvPr id="7" name="Footer Placeholder 6"/>
          <p:cNvSpPr>
            <a:spLocks noGrp="1"/>
          </p:cNvSpPr>
          <p:nvPr>
            <p:ph type="ftr" sz="quarter" idx="11"/>
          </p:nvPr>
        </p:nvSpPr>
        <p:spPr/>
        <p:txBody>
          <a:bodyPr/>
          <a:lstStyle/>
          <a:p>
            <a:endParaRPr lang="fa-IR"/>
          </a:p>
        </p:txBody>
      </p:sp>
    </p:spTree>
  </p:cSld>
  <p:clrMapOvr>
    <a:masterClrMapping/>
  </p:clrMapOvr>
  <p:transition spd="slow">
    <p:pull/>
    <p:sndAc>
      <p:stSnd>
        <p:snd r:embed="rId2" name="chimes.wav"/>
      </p:stSnd>
    </p:sndAc>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3)فیلتر میان گذر:</a:t>
            </a:r>
            <a:r>
              <a:rPr lang="fa-IR" dirty="0" smtClean="0"/>
              <a:t>به فیلتری گفته می شود که از فرکانس معین دیگری را به امواج اجازه عبور داده می شود وخارج از این محدوده مانع عبور امواج می شود</a:t>
            </a:r>
          </a:p>
          <a:p>
            <a:r>
              <a:rPr lang="fa-IR" dirty="0" smtClean="0">
                <a:solidFill>
                  <a:srgbClr val="FF0000"/>
                </a:solidFill>
              </a:rPr>
              <a:t>نکته:</a:t>
            </a:r>
            <a:r>
              <a:rPr lang="fa-IR" dirty="0" smtClean="0"/>
              <a:t>در الکترونیک از مدار های سری یا موازی جهت ایجاد فیلتر میان گذر استفاده می شود و بین </a:t>
            </a:r>
            <a:r>
              <a:rPr lang="en-US" dirty="0" smtClean="0"/>
              <a:t>f1</a:t>
            </a:r>
            <a:r>
              <a:rPr lang="fa-IR" dirty="0" smtClean="0"/>
              <a:t>و</a:t>
            </a:r>
            <a:r>
              <a:rPr lang="en-US" dirty="0" smtClean="0"/>
              <a:t>f2</a:t>
            </a:r>
            <a:r>
              <a:rPr lang="fa-IR" dirty="0" smtClean="0"/>
              <a:t>امواج عبور می کند</a:t>
            </a:r>
          </a:p>
          <a:p>
            <a:endParaRPr lang="fa-IR" dirty="0" smtClean="0"/>
          </a:p>
          <a:p>
            <a:r>
              <a:rPr lang="fa-IR" dirty="0" smtClean="0"/>
              <a:t>نمودار در صفحه بعد</a:t>
            </a:r>
          </a:p>
          <a:p>
            <a:endParaRPr lang="fa-IR" dirty="0">
              <a:solidFill>
                <a:srgbClr val="FF0000"/>
              </a:solidFill>
            </a:endParaRPr>
          </a:p>
        </p:txBody>
      </p:sp>
      <p:sp>
        <p:nvSpPr>
          <p:cNvPr id="3" name="Title 2"/>
          <p:cNvSpPr>
            <a:spLocks noGrp="1"/>
          </p:cNvSpPr>
          <p:nvPr>
            <p:ph type="title"/>
          </p:nvPr>
        </p:nvSpPr>
        <p:spPr/>
        <p:txBody>
          <a:bodyPr/>
          <a:lstStyle/>
          <a:p>
            <a:pPr algn="ctr"/>
            <a:r>
              <a:rPr lang="fa-IR" dirty="0" smtClean="0"/>
              <a:t>جلسه هفتم                    ادامه </a:t>
            </a:r>
            <a:r>
              <a:rPr lang="fa-IR" dirty="0" smtClean="0"/>
              <a:t>فیلترها</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نمودار میان گذر</a:t>
            </a:r>
            <a:endParaRPr lang="fa-IR" dirty="0"/>
          </a:p>
        </p:txBody>
      </p:sp>
      <p:sp>
        <p:nvSpPr>
          <p:cNvPr id="3" name="Title 2"/>
          <p:cNvSpPr>
            <a:spLocks noGrp="1"/>
          </p:cNvSpPr>
          <p:nvPr>
            <p:ph type="title"/>
          </p:nvPr>
        </p:nvSpPr>
        <p:spPr/>
        <p:txBody>
          <a:bodyPr/>
          <a:lstStyle/>
          <a:p>
            <a:r>
              <a:rPr lang="fa-IR" dirty="0" smtClean="0"/>
              <a:t>نمودار </a:t>
            </a:r>
            <a:endParaRPr lang="fa-IR" dirty="0"/>
          </a:p>
        </p:txBody>
      </p:sp>
      <p:sp>
        <p:nvSpPr>
          <p:cNvPr id="4" name="Down Arrow 3"/>
          <p:cNvSpPr/>
          <p:nvPr/>
        </p:nvSpPr>
        <p:spPr>
          <a:xfrm>
            <a:off x="1285852" y="2000240"/>
            <a:ext cx="357190" cy="27860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ight Arrow 4"/>
          <p:cNvSpPr/>
          <p:nvPr/>
        </p:nvSpPr>
        <p:spPr>
          <a:xfrm>
            <a:off x="1714480" y="4572008"/>
            <a:ext cx="364333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reeform 5"/>
          <p:cNvSpPr/>
          <p:nvPr/>
        </p:nvSpPr>
        <p:spPr>
          <a:xfrm>
            <a:off x="2128838" y="2909888"/>
            <a:ext cx="3226593" cy="1847849"/>
          </a:xfrm>
          <a:custGeom>
            <a:avLst/>
            <a:gdLst>
              <a:gd name="connsiteX0" fmla="*/ 0 w 3226593"/>
              <a:gd name="connsiteY0" fmla="*/ 1604962 h 1847849"/>
              <a:gd name="connsiteX1" fmla="*/ 914400 w 3226593"/>
              <a:gd name="connsiteY1" fmla="*/ 4762 h 1847849"/>
              <a:gd name="connsiteX2" fmla="*/ 2471737 w 3226593"/>
              <a:gd name="connsiteY2" fmla="*/ 1576387 h 1847849"/>
              <a:gd name="connsiteX3" fmla="*/ 3128962 w 3226593"/>
              <a:gd name="connsiteY3" fmla="*/ 1633537 h 1847849"/>
              <a:gd name="connsiteX4" fmla="*/ 3057525 w 3226593"/>
              <a:gd name="connsiteY4" fmla="*/ 1647825 h 1847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6593" h="1847849">
                <a:moveTo>
                  <a:pt x="0" y="1604962"/>
                </a:moveTo>
                <a:cubicBezTo>
                  <a:pt x="251222" y="807243"/>
                  <a:pt x="502444" y="9524"/>
                  <a:pt x="914400" y="4762"/>
                </a:cubicBezTo>
                <a:cubicBezTo>
                  <a:pt x="1326356" y="0"/>
                  <a:pt x="2102643" y="1304925"/>
                  <a:pt x="2471737" y="1576387"/>
                </a:cubicBezTo>
                <a:cubicBezTo>
                  <a:pt x="2840831" y="1847849"/>
                  <a:pt x="3031331" y="1621631"/>
                  <a:pt x="3128962" y="1633537"/>
                </a:cubicBezTo>
                <a:cubicBezTo>
                  <a:pt x="3226593" y="1645443"/>
                  <a:pt x="3142059" y="1646634"/>
                  <a:pt x="3057525" y="1647825"/>
                </a:cubicBez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sp>
        <p:nvSpPr>
          <p:cNvPr id="7" name="Freeform 6"/>
          <p:cNvSpPr/>
          <p:nvPr/>
        </p:nvSpPr>
        <p:spPr>
          <a:xfrm>
            <a:off x="1700213" y="4500563"/>
            <a:ext cx="457200" cy="111918"/>
          </a:xfrm>
          <a:custGeom>
            <a:avLst/>
            <a:gdLst>
              <a:gd name="connsiteX0" fmla="*/ 457200 w 457200"/>
              <a:gd name="connsiteY0" fmla="*/ 0 h 111918"/>
              <a:gd name="connsiteX1" fmla="*/ 71437 w 457200"/>
              <a:gd name="connsiteY1" fmla="*/ 100012 h 111918"/>
              <a:gd name="connsiteX2" fmla="*/ 28575 w 457200"/>
              <a:gd name="connsiteY2" fmla="*/ 71437 h 111918"/>
              <a:gd name="connsiteX3" fmla="*/ 28575 w 457200"/>
              <a:gd name="connsiteY3" fmla="*/ 85725 h 111918"/>
            </a:gdLst>
            <a:ahLst/>
            <a:cxnLst>
              <a:cxn ang="0">
                <a:pos x="connsiteX0" y="connsiteY0"/>
              </a:cxn>
              <a:cxn ang="0">
                <a:pos x="connsiteX1" y="connsiteY1"/>
              </a:cxn>
              <a:cxn ang="0">
                <a:pos x="connsiteX2" y="connsiteY2"/>
              </a:cxn>
              <a:cxn ang="0">
                <a:pos x="connsiteX3" y="connsiteY3"/>
              </a:cxn>
            </a:cxnLst>
            <a:rect l="l" t="t" r="r" b="b"/>
            <a:pathLst>
              <a:path w="457200" h="111918">
                <a:moveTo>
                  <a:pt x="457200" y="0"/>
                </a:moveTo>
                <a:cubicBezTo>
                  <a:pt x="300037" y="44053"/>
                  <a:pt x="142874" y="88106"/>
                  <a:pt x="71437" y="100012"/>
                </a:cubicBezTo>
                <a:cubicBezTo>
                  <a:pt x="0" y="111918"/>
                  <a:pt x="35719" y="73818"/>
                  <a:pt x="28575" y="71437"/>
                </a:cubicBezTo>
                <a:cubicBezTo>
                  <a:pt x="21431" y="69056"/>
                  <a:pt x="25003" y="77390"/>
                  <a:pt x="28575" y="85725"/>
                </a:cubicBez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sp>
        <p:nvSpPr>
          <p:cNvPr id="8" name="Left Arrow 7"/>
          <p:cNvSpPr/>
          <p:nvPr/>
        </p:nvSpPr>
        <p:spPr>
          <a:xfrm>
            <a:off x="1285852" y="3571876"/>
            <a:ext cx="2500330" cy="714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9" name="Down Arrow 8"/>
          <p:cNvSpPr/>
          <p:nvPr/>
        </p:nvSpPr>
        <p:spPr>
          <a:xfrm>
            <a:off x="3786182" y="3643314"/>
            <a:ext cx="71438" cy="135732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0" name="Down Arrow 9"/>
          <p:cNvSpPr/>
          <p:nvPr/>
        </p:nvSpPr>
        <p:spPr>
          <a:xfrm>
            <a:off x="2428860" y="3643314"/>
            <a:ext cx="71438" cy="135732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1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20" y="3357562"/>
            <a:ext cx="942975" cy="447675"/>
          </a:xfrm>
          <a:prstGeom prst="rect">
            <a:avLst/>
          </a:prstGeom>
          <a:noFill/>
        </p:spPr>
      </p:pic>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85984" y="5000636"/>
            <a:ext cx="361950" cy="447675"/>
          </a:xfrm>
          <a:prstGeom prst="rect">
            <a:avLst/>
          </a:prstGeom>
          <a:noFill/>
        </p:spPr>
      </p:pic>
      <p:sp>
        <p:nvSpPr>
          <p:cNvPr id="102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643306" y="5000636"/>
            <a:ext cx="361950" cy="447675"/>
          </a:xfrm>
          <a:prstGeom prst="rect">
            <a:avLst/>
          </a:prstGeom>
          <a:noFill/>
        </p:spPr>
      </p:pic>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0" name="Picture 6"/>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643174" y="4857760"/>
            <a:ext cx="933450" cy="485775"/>
          </a:xfrm>
          <a:prstGeom prst="rect">
            <a:avLst/>
          </a:prstGeom>
          <a:noFill/>
        </p:spPr>
      </p:pic>
      <p:sp>
        <p:nvSpPr>
          <p:cNvPr id="1032" name="Rectangle 8"/>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3" name="Picture 9"/>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00034" y="2714620"/>
            <a:ext cx="581025" cy="447675"/>
          </a:xfrm>
          <a:prstGeom prst="rect">
            <a:avLst/>
          </a:prstGeom>
          <a:noFill/>
        </p:spPr>
      </p:pic>
      <p:sp>
        <p:nvSpPr>
          <p:cNvPr id="1035" name="Rectangle 11"/>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Left Arrow 22"/>
          <p:cNvSpPr/>
          <p:nvPr/>
        </p:nvSpPr>
        <p:spPr>
          <a:xfrm flipV="1">
            <a:off x="1214414" y="2928932"/>
            <a:ext cx="1785950" cy="71439"/>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12" name="Footer Placeholder 11"/>
          <p:cNvSpPr>
            <a:spLocks noGrp="1"/>
          </p:cNvSpPr>
          <p:nvPr>
            <p:ph type="ftr" sz="quarter" idx="11"/>
          </p:nvPr>
        </p:nvSpPr>
        <p:spPr/>
        <p:txBody>
          <a:bodyPr/>
          <a:lstStyle/>
          <a:p>
            <a:endParaRPr lang="fa-I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4)فیلترمیان نگذر:</a:t>
            </a:r>
            <a:r>
              <a:rPr lang="fa-IR" dirty="0" smtClean="0"/>
              <a:t>به فیلتری گفته می شود که از فرکانس خاصی تا فرکانس معین دیگری به امواج اجازه عبور داده نمی شود و خارج از این محدوده اجازه عبور داده می شود</a:t>
            </a:r>
            <a:endParaRPr lang="fa-IR" dirty="0">
              <a:solidFill>
                <a:srgbClr val="FF0000"/>
              </a:solidFill>
            </a:endParaRPr>
          </a:p>
        </p:txBody>
      </p:sp>
      <p:sp>
        <p:nvSpPr>
          <p:cNvPr id="3" name="Title 2"/>
          <p:cNvSpPr>
            <a:spLocks noGrp="1"/>
          </p:cNvSpPr>
          <p:nvPr>
            <p:ph type="title"/>
          </p:nvPr>
        </p:nvSpPr>
        <p:spPr/>
        <p:txBody>
          <a:bodyPr/>
          <a:lstStyle/>
          <a:p>
            <a:r>
              <a:rPr lang="fa-IR" dirty="0" smtClean="0"/>
              <a:t>فیلترمیان نگذرونمودار ان</a:t>
            </a:r>
            <a:endParaRPr lang="fa-IR" dirty="0"/>
          </a:p>
        </p:txBody>
      </p:sp>
      <p:sp>
        <p:nvSpPr>
          <p:cNvPr id="4" name="Down Arrow 3"/>
          <p:cNvSpPr/>
          <p:nvPr/>
        </p:nvSpPr>
        <p:spPr>
          <a:xfrm>
            <a:off x="1428728" y="2714620"/>
            <a:ext cx="357190" cy="27860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ight Arrow 4"/>
          <p:cNvSpPr/>
          <p:nvPr/>
        </p:nvSpPr>
        <p:spPr>
          <a:xfrm>
            <a:off x="1785918" y="5214950"/>
            <a:ext cx="364333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reeform 5"/>
          <p:cNvSpPr/>
          <p:nvPr/>
        </p:nvSpPr>
        <p:spPr>
          <a:xfrm>
            <a:off x="1757363" y="3669507"/>
            <a:ext cx="2671762" cy="1412081"/>
          </a:xfrm>
          <a:custGeom>
            <a:avLst/>
            <a:gdLst>
              <a:gd name="connsiteX0" fmla="*/ 0 w 2671762"/>
              <a:gd name="connsiteY0" fmla="*/ 330993 h 1412081"/>
              <a:gd name="connsiteX1" fmla="*/ 442912 w 2671762"/>
              <a:gd name="connsiteY1" fmla="*/ 173831 h 1412081"/>
              <a:gd name="connsiteX2" fmla="*/ 1228725 w 2671762"/>
              <a:gd name="connsiteY2" fmla="*/ 1373981 h 1412081"/>
              <a:gd name="connsiteX3" fmla="*/ 2214562 w 2671762"/>
              <a:gd name="connsiteY3" fmla="*/ 402431 h 1412081"/>
              <a:gd name="connsiteX4" fmla="*/ 2571750 w 2671762"/>
              <a:gd name="connsiteY4" fmla="*/ 259556 h 1412081"/>
              <a:gd name="connsiteX5" fmla="*/ 2671762 w 2671762"/>
              <a:gd name="connsiteY5" fmla="*/ 259556 h 1412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1762" h="1412081">
                <a:moveTo>
                  <a:pt x="0" y="330993"/>
                </a:moveTo>
                <a:cubicBezTo>
                  <a:pt x="119062" y="165496"/>
                  <a:pt x="238125" y="0"/>
                  <a:pt x="442912" y="173831"/>
                </a:cubicBezTo>
                <a:cubicBezTo>
                  <a:pt x="647699" y="347662"/>
                  <a:pt x="933450" y="1335881"/>
                  <a:pt x="1228725" y="1373981"/>
                </a:cubicBezTo>
                <a:cubicBezTo>
                  <a:pt x="1524000" y="1412081"/>
                  <a:pt x="1990724" y="588169"/>
                  <a:pt x="2214562" y="402431"/>
                </a:cubicBezTo>
                <a:cubicBezTo>
                  <a:pt x="2438400" y="216693"/>
                  <a:pt x="2495550" y="283368"/>
                  <a:pt x="2571750" y="259556"/>
                </a:cubicBezTo>
                <a:cubicBezTo>
                  <a:pt x="2647950" y="235744"/>
                  <a:pt x="2659856" y="247650"/>
                  <a:pt x="2671762" y="259556"/>
                </a:cubicBez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pic>
        <p:nvPicPr>
          <p:cNvPr id="7"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643306" y="5643578"/>
            <a:ext cx="361950" cy="447675"/>
          </a:xfrm>
          <a:prstGeom prst="rect">
            <a:avLst/>
          </a:prstGeom>
          <a:noFill/>
        </p:spPr>
      </p:pic>
      <p:sp>
        <p:nvSpPr>
          <p:cNvPr id="8" name="Down Arrow 7"/>
          <p:cNvSpPr/>
          <p:nvPr/>
        </p:nvSpPr>
        <p:spPr>
          <a:xfrm>
            <a:off x="3786182" y="4286256"/>
            <a:ext cx="71438" cy="128588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9" name="Down Arrow 8"/>
          <p:cNvSpPr/>
          <p:nvPr/>
        </p:nvSpPr>
        <p:spPr>
          <a:xfrm>
            <a:off x="2428860" y="4357694"/>
            <a:ext cx="71438" cy="114300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10"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85984" y="5500702"/>
            <a:ext cx="361950" cy="447675"/>
          </a:xfrm>
          <a:prstGeom prst="rect">
            <a:avLst/>
          </a:prstGeom>
          <a:noFill/>
        </p:spPr>
      </p:pic>
      <p:sp>
        <p:nvSpPr>
          <p:cNvPr id="11" name="Left Arrow 10"/>
          <p:cNvSpPr/>
          <p:nvPr/>
        </p:nvSpPr>
        <p:spPr>
          <a:xfrm>
            <a:off x="1285852" y="4286256"/>
            <a:ext cx="2500330" cy="714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12"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57158" y="4071942"/>
            <a:ext cx="942975" cy="447675"/>
          </a:xfrm>
          <a:prstGeom prst="rect">
            <a:avLst/>
          </a:prstGeom>
          <a:noFill/>
        </p:spPr>
      </p:pic>
      <p:sp>
        <p:nvSpPr>
          <p:cNvPr id="13" name="Left Arrow 12"/>
          <p:cNvSpPr/>
          <p:nvPr/>
        </p:nvSpPr>
        <p:spPr>
          <a:xfrm flipV="1">
            <a:off x="1428728" y="3786190"/>
            <a:ext cx="642942" cy="714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pic>
        <p:nvPicPr>
          <p:cNvPr id="14"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14348" y="3571876"/>
            <a:ext cx="581025" cy="447675"/>
          </a:xfrm>
          <a:prstGeom prst="rect">
            <a:avLst/>
          </a:prstGeom>
          <a:noFill/>
        </p:spPr>
      </p:pic>
      <p:sp>
        <p:nvSpPr>
          <p:cNvPr id="15" name="Footer Placeholder 14"/>
          <p:cNvSpPr>
            <a:spLocks noGrp="1"/>
          </p:cNvSpPr>
          <p:nvPr>
            <p:ph type="ftr" sz="quarter" idx="11"/>
          </p:nvPr>
        </p:nvSpPr>
        <p:spPr/>
        <p:txBody>
          <a:bodyPr/>
          <a:lstStyle/>
          <a:p>
            <a:endParaRPr lang="fa-IR"/>
          </a:p>
        </p:txBody>
      </p:sp>
    </p:spTree>
  </p:cSld>
  <p:clrMapOvr>
    <a:masterClrMapping/>
  </p:clrMapOvr>
  <p:transition spd="slow">
    <p:wipe dir="u"/>
    <p:sndAc>
      <p:stSnd>
        <p:snd r:embed="rId2" name="chimes.wav"/>
      </p:stSnd>
    </p:sndAc>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5)فیلتر ناچ(</a:t>
            </a:r>
            <a:r>
              <a:rPr lang="en-US" dirty="0" smtClean="0">
                <a:solidFill>
                  <a:srgbClr val="FF0000"/>
                </a:solidFill>
              </a:rPr>
              <a:t>notch</a:t>
            </a:r>
            <a:r>
              <a:rPr lang="fa-IR" dirty="0" smtClean="0">
                <a:solidFill>
                  <a:srgbClr val="FF0000"/>
                </a:solidFill>
              </a:rPr>
              <a:t>):</a:t>
            </a:r>
            <a:r>
              <a:rPr lang="fa-IR" dirty="0" smtClean="0"/>
              <a:t>فیلتری است که به همه ی امواج به جزء فرکانس خاصی اجازه عبور می دهد و یک نوع فیلتر از نوع میان نگذر است بنابراین به ان فیلتر تله نیز گویند</a:t>
            </a:r>
          </a:p>
          <a:p>
            <a:r>
              <a:rPr lang="fa-IR" dirty="0" smtClean="0">
                <a:solidFill>
                  <a:srgbClr val="FF0000"/>
                </a:solidFill>
              </a:rPr>
              <a:t>تقسیم بندی اجسام:</a:t>
            </a:r>
            <a:r>
              <a:rPr lang="fa-IR" dirty="0" smtClean="0"/>
              <a:t>اجسام به سه دسته تقسیم می شوند:1-رسانا(طلا-پلاتین-نقره-مس-المینیوم-اهن)2-نارسانا(چوب-پلاستیک)3-نیم رسانا(سیلسیوم(دیود))</a:t>
            </a:r>
          </a:p>
          <a:p>
            <a:r>
              <a:rPr lang="fa-IR" dirty="0" smtClean="0">
                <a:solidFill>
                  <a:srgbClr val="FF0000"/>
                </a:solidFill>
              </a:rPr>
              <a:t>رسانا:</a:t>
            </a:r>
            <a:r>
              <a:rPr lang="fa-IR" dirty="0" smtClean="0"/>
              <a:t>همه الکترون های مدار خارجی ازادانه حرکت می کنند و در رسانش شرکت می کنند و به صورت کاتوره ای می باشد و تجمع بار در اثر مالش در یک مکان صورت نمی گیرد و چگالی ان              الکترون بر متر مکعب می باشد</a:t>
            </a:r>
            <a:endParaRPr lang="fa-IR" dirty="0">
              <a:solidFill>
                <a:srgbClr val="FF0000"/>
              </a:solidFill>
            </a:endParaRPr>
          </a:p>
        </p:txBody>
      </p:sp>
      <p:sp>
        <p:nvSpPr>
          <p:cNvPr id="3" name="Title 2"/>
          <p:cNvSpPr>
            <a:spLocks noGrp="1"/>
          </p:cNvSpPr>
          <p:nvPr>
            <p:ph type="title"/>
          </p:nvPr>
        </p:nvSpPr>
        <p:spPr/>
        <p:txBody>
          <a:bodyPr/>
          <a:lstStyle/>
          <a:p>
            <a:r>
              <a:rPr lang="fa-IR" dirty="0" smtClean="0"/>
              <a:t>فیلترو اجسام</a:t>
            </a:r>
            <a:endParaRPr lang="fa-IR" dirty="0"/>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05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472" y="4929198"/>
            <a:ext cx="1266825" cy="447675"/>
          </a:xfrm>
          <a:prstGeom prst="rect">
            <a:avLst/>
          </a:prstGeom>
          <a:noFill/>
        </p:spPr>
      </p:pic>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dir="r"/>
    <p:sndAc>
      <p:stSnd>
        <p:snd r:embed="rId2" name="chimes.wav"/>
      </p:stSnd>
    </p:sndAc>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نیم رسانا:</a:t>
            </a:r>
            <a:r>
              <a:rPr lang="fa-IR" dirty="0" smtClean="0"/>
              <a:t>بین فلز ها و عایق ها قرار دارند در بعضی شرایط از خود خاصیت رسانندگی نشان می دهند و در بعضی شرایط خاصیت نارسانایی تنها الکترون ها حامل بار نیستند حفره ها هم حامل بار هستند و چگالی سطحی ان</a:t>
            </a:r>
          </a:p>
          <a:p>
            <a:endParaRPr lang="fa-IR" dirty="0" smtClean="0">
              <a:solidFill>
                <a:srgbClr val="FF0000"/>
              </a:solidFill>
            </a:endParaRPr>
          </a:p>
          <a:p>
            <a:r>
              <a:rPr lang="fa-IR" dirty="0" smtClean="0">
                <a:solidFill>
                  <a:srgbClr val="FF0000"/>
                </a:solidFill>
              </a:rPr>
              <a:t>نارسانا:</a:t>
            </a:r>
            <a:r>
              <a:rPr lang="fa-IR" dirty="0" smtClean="0"/>
              <a:t>مقدار الکترون ازاد ان ها بسار کم است هنگامی که مالش داده شود تجمع بار در یک مکان است شارش بار انجام نمی شود و چگالی سطحی ان</a:t>
            </a:r>
            <a:endParaRPr lang="fa-IR" dirty="0">
              <a:solidFill>
                <a:srgbClr val="FF0000"/>
              </a:solidFill>
            </a:endParaRPr>
          </a:p>
        </p:txBody>
      </p:sp>
      <p:sp>
        <p:nvSpPr>
          <p:cNvPr id="3" name="Title 2"/>
          <p:cNvSpPr>
            <a:spLocks noGrp="1"/>
          </p:cNvSpPr>
          <p:nvPr>
            <p:ph type="title"/>
          </p:nvPr>
        </p:nvSpPr>
        <p:spPr/>
        <p:txBody>
          <a:bodyPr/>
          <a:lstStyle/>
          <a:p>
            <a:r>
              <a:rPr lang="fa-IR" dirty="0" smtClean="0"/>
              <a:t>اجسام</a:t>
            </a:r>
            <a:endParaRPr lang="fa-IR" dirty="0"/>
          </a:p>
        </p:txBody>
      </p:sp>
      <p:sp>
        <p:nvSpPr>
          <p:cNvPr id="1116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161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57488" y="2643182"/>
            <a:ext cx="2200275" cy="885825"/>
          </a:xfrm>
          <a:prstGeom prst="rect">
            <a:avLst/>
          </a:prstGeom>
          <a:noFill/>
        </p:spPr>
      </p:pic>
      <p:sp>
        <p:nvSpPr>
          <p:cNvPr id="1116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161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72000" y="4500570"/>
            <a:ext cx="2133600" cy="885825"/>
          </a:xfrm>
          <a:prstGeom prst="rect">
            <a:avLst/>
          </a:prstGeom>
          <a:noFill/>
        </p:spPr>
      </p:pic>
      <p:sp>
        <p:nvSpPr>
          <p:cNvPr id="111621" name="Rectangle 5"/>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ipe/>
    <p:sndAc>
      <p:stSnd>
        <p:snd r:embed="rId2" name="chimes.wav"/>
      </p:stSnd>
    </p:sndAc>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تراز های انرﮋی:</a:t>
            </a:r>
            <a:r>
              <a:rPr lang="fa-IR" dirty="0" smtClean="0"/>
              <a:t>الکترون در جسم جامد تشکیل نوار هایی می دهند که هر نوار شامل تعداد بسیاری تراز های گسسته است که به هم بسیار نزدیک می باشند در مبحث نیم رسانا ها بالاترین نوار نوار پر را نوار ظرفیت و پایین ترین نوار خالی را نوار رسانش گویند و به فاصله بین این دو نوار گاف انرﮋی (ناحیه تهی-نوار هدایت-ناحیه ممنوع)می گویند و در این ناحیه هیچ تراز انرﮋی موجود نیست.</a:t>
            </a:r>
          </a:p>
          <a:p>
            <a:r>
              <a:rPr lang="fa-IR" dirty="0" smtClean="0">
                <a:solidFill>
                  <a:srgbClr val="FF0000"/>
                </a:solidFill>
              </a:rPr>
              <a:t>نکته:</a:t>
            </a:r>
            <a:r>
              <a:rPr lang="fa-IR" dirty="0" smtClean="0"/>
              <a:t>مقدار گاف انرﮋی نقش تعیین کننده در خواص نیم رسانا ها را دارد</a:t>
            </a:r>
            <a:endParaRPr lang="fa-IR" dirty="0">
              <a:solidFill>
                <a:srgbClr val="FF0000"/>
              </a:solidFill>
            </a:endParaRPr>
          </a:p>
        </p:txBody>
      </p:sp>
      <p:sp>
        <p:nvSpPr>
          <p:cNvPr id="3" name="Title 2"/>
          <p:cNvSpPr>
            <a:spLocks noGrp="1"/>
          </p:cNvSpPr>
          <p:nvPr>
            <p:ph type="title"/>
          </p:nvPr>
        </p:nvSpPr>
        <p:spPr/>
        <p:txBody>
          <a:bodyPr/>
          <a:lstStyle/>
          <a:p>
            <a:r>
              <a:rPr lang="fa-IR" dirty="0" smtClean="0"/>
              <a:t>تراز </a:t>
            </a:r>
            <a:endParaRPr lang="fa-IR" dirty="0"/>
          </a:p>
        </p:txBody>
      </p:sp>
      <p:sp>
        <p:nvSpPr>
          <p:cNvPr id="4" name="Right Arrow 3"/>
          <p:cNvSpPr/>
          <p:nvPr/>
        </p:nvSpPr>
        <p:spPr>
          <a:xfrm flipV="1">
            <a:off x="928662" y="4572009"/>
            <a:ext cx="178595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ight Arrow 4"/>
          <p:cNvSpPr/>
          <p:nvPr/>
        </p:nvSpPr>
        <p:spPr>
          <a:xfrm flipV="1">
            <a:off x="928662" y="5072074"/>
            <a:ext cx="178595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ight Arrow 5"/>
          <p:cNvSpPr/>
          <p:nvPr/>
        </p:nvSpPr>
        <p:spPr>
          <a:xfrm>
            <a:off x="928662" y="5500702"/>
            <a:ext cx="178595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Right Arrow 6"/>
          <p:cNvSpPr/>
          <p:nvPr/>
        </p:nvSpPr>
        <p:spPr>
          <a:xfrm>
            <a:off x="928662" y="5929330"/>
            <a:ext cx="178595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26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2641"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357290" y="4643446"/>
            <a:ext cx="762000" cy="485775"/>
          </a:xfrm>
          <a:prstGeom prst="rect">
            <a:avLst/>
          </a:prstGeom>
          <a:noFill/>
        </p:spPr>
      </p:pic>
      <p:sp>
        <p:nvSpPr>
          <p:cNvPr id="1126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2643"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214414" y="5072074"/>
            <a:ext cx="1009650" cy="485775"/>
          </a:xfrm>
          <a:prstGeom prst="rect">
            <a:avLst/>
          </a:prstGeom>
          <a:noFill/>
        </p:spPr>
      </p:pic>
      <p:sp>
        <p:nvSpPr>
          <p:cNvPr id="1126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12645"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28728" y="5500702"/>
            <a:ext cx="762000" cy="485775"/>
          </a:xfrm>
          <a:prstGeom prst="rect">
            <a:avLst/>
          </a:prstGeom>
          <a:noFill/>
        </p:spPr>
      </p:pic>
      <p:sp>
        <p:nvSpPr>
          <p:cNvPr id="8" name="Footer Placeholder 7"/>
          <p:cNvSpPr>
            <a:spLocks noGrp="1"/>
          </p:cNvSpPr>
          <p:nvPr>
            <p:ph type="ftr" sz="quarter" idx="11"/>
          </p:nvPr>
        </p:nvSpPr>
        <p:spPr/>
        <p:txBody>
          <a:bodyPr/>
          <a:lstStyle/>
          <a:p>
            <a:endParaRPr lang="fa-IR"/>
          </a:p>
        </p:txBody>
      </p:sp>
    </p:spTree>
  </p:cSld>
  <p:clrMapOvr>
    <a:masterClrMapping/>
  </p:clrMapOvr>
  <p:transition spd="slow">
    <p:wipe dir="d"/>
    <p:sndAc>
      <p:stSnd>
        <p:snd r:embed="rId2" name="chimes.wav"/>
      </p:stSnd>
    </p:sndAc>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FF0000"/>
                </a:solidFill>
              </a:rPr>
              <a:t>انواع نیم رسانا:</a:t>
            </a:r>
            <a:r>
              <a:rPr lang="fa-IR" dirty="0" smtClean="0"/>
              <a:t>1-ذاتی2-غیر ذاتی</a:t>
            </a:r>
          </a:p>
          <a:p>
            <a:r>
              <a:rPr lang="fa-IR" dirty="0" smtClean="0">
                <a:solidFill>
                  <a:srgbClr val="FF0000"/>
                </a:solidFill>
              </a:rPr>
              <a:t>نیم رسانا ذاتی:</a:t>
            </a:r>
            <a:r>
              <a:rPr lang="fa-IR" dirty="0" smtClean="0"/>
              <a:t>گاف انرﮋی که بین نوار رسانش و نوار ظرفیت است بسیار کوچک است و با کوچکترین دمایی حتی دمای اتاق الکترون ها از نوار ظرفیت به نوار رسانش وارد می شود</a:t>
            </a:r>
          </a:p>
          <a:p>
            <a:r>
              <a:rPr lang="fa-IR" dirty="0" smtClean="0">
                <a:solidFill>
                  <a:srgbClr val="FF0000"/>
                </a:solidFill>
              </a:rPr>
              <a:t>نیم رسانا غیر ذاتی:</a:t>
            </a:r>
            <a:r>
              <a:rPr lang="fa-IR" dirty="0" smtClean="0"/>
              <a:t>در این نوع نیم رسانا اندازه گاف انرﮋی با افزودن ناخالصی ها کنترل می شود که این فرایند</a:t>
            </a:r>
            <a:r>
              <a:rPr lang="fa-IR" dirty="0" smtClean="0">
                <a:solidFill>
                  <a:srgbClr val="FF0000"/>
                </a:solidFill>
              </a:rPr>
              <a:t>تقویت </a:t>
            </a:r>
            <a:r>
              <a:rPr lang="fa-IR" dirty="0" smtClean="0"/>
              <a:t>نامیده می شوند</a:t>
            </a:r>
            <a:endParaRPr lang="fa-IR" dirty="0"/>
          </a:p>
        </p:txBody>
      </p:sp>
      <p:sp>
        <p:nvSpPr>
          <p:cNvPr id="3" name="Title 2"/>
          <p:cNvSpPr>
            <a:spLocks noGrp="1"/>
          </p:cNvSpPr>
          <p:nvPr>
            <p:ph type="title"/>
          </p:nvPr>
        </p:nvSpPr>
        <p:spPr/>
        <p:txBody>
          <a:bodyPr/>
          <a:lstStyle/>
          <a:p>
            <a:pPr algn="ctr"/>
            <a:r>
              <a:rPr lang="fa-IR" dirty="0" smtClean="0"/>
              <a:t>جلسه هشتم                    نیم </a:t>
            </a:r>
            <a:r>
              <a:rPr lang="fa-IR" dirty="0" smtClean="0"/>
              <a:t>رسانا</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split orient="vert" dir="in"/>
    <p:sndAc>
      <p:stSnd>
        <p:snd r:embed="rId2" name="chimes.wav"/>
      </p:stSnd>
    </p:sndAc>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chemeClr val="accent4">
                    <a:lumMod val="75000"/>
                  </a:schemeClr>
                </a:solidFill>
              </a:rPr>
              <a:t>نیم رسانا نوع</a:t>
            </a:r>
            <a:r>
              <a:rPr lang="en-US" dirty="0" smtClean="0">
                <a:solidFill>
                  <a:schemeClr val="accent4">
                    <a:lumMod val="75000"/>
                  </a:schemeClr>
                </a:solidFill>
              </a:rPr>
              <a:t>N </a:t>
            </a:r>
            <a:r>
              <a:rPr lang="fa-IR" dirty="0" smtClean="0">
                <a:solidFill>
                  <a:schemeClr val="accent4">
                    <a:lumMod val="75000"/>
                  </a:schemeClr>
                </a:solidFill>
              </a:rPr>
              <a:t>:</a:t>
            </a:r>
            <a:r>
              <a:rPr lang="fa-IR" dirty="0" smtClean="0"/>
              <a:t>اگر یک نا خالصی جزئی از یک عنصر پنج ظرفیتی مثلا فسفر وارو بلورسیلسیوم گرددو ساختار مولکولی همانند شکل زیر خواهد داشت .چهار الکترون اتم فسفر با چهار اتم سیلسیوم یا ﮋرمانیوم مجاور خود تشکیل پیوند کووالانسی می دهد و یک الکترون در اتم فسفر با قی می ماند که در هیچ پیوند کووالانسی شرکت نمی کند (الکترون ازاد)با اتصال یک باطری در دو سر این بلور و اعمال انرﮋی از طریق این باطری این الکترون ازاد از اتم فسفر ازاد می شود و به سمت قطب مثبت حرکت می کند به این نوع نیم رسانا نوع </a:t>
            </a:r>
            <a:r>
              <a:rPr lang="en-US" dirty="0" smtClean="0"/>
              <a:t>N</a:t>
            </a:r>
            <a:r>
              <a:rPr lang="fa-IR" dirty="0" smtClean="0"/>
              <a:t>گویند</a:t>
            </a:r>
          </a:p>
          <a:p>
            <a:r>
              <a:rPr lang="fa-IR" dirty="0" smtClean="0">
                <a:solidFill>
                  <a:schemeClr val="accent4">
                    <a:lumMod val="75000"/>
                  </a:schemeClr>
                </a:solidFill>
              </a:rPr>
              <a:t>نکته:</a:t>
            </a:r>
            <a:r>
              <a:rPr lang="fa-IR" dirty="0" smtClean="0"/>
              <a:t>در این نوع نیم رسانا ها الکترون حامل اکثریت و حفره ها حامل اقلیت است و به فسفر نا خالصی دهنده گویند.</a:t>
            </a:r>
            <a:endParaRPr lang="fa-IR" dirty="0">
              <a:solidFill>
                <a:schemeClr val="accent4">
                  <a:lumMod val="75000"/>
                </a:schemeClr>
              </a:solidFill>
            </a:endParaRPr>
          </a:p>
        </p:txBody>
      </p:sp>
      <p:sp>
        <p:nvSpPr>
          <p:cNvPr id="3" name="Title 2"/>
          <p:cNvSpPr>
            <a:spLocks noGrp="1"/>
          </p:cNvSpPr>
          <p:nvPr>
            <p:ph type="title"/>
          </p:nvPr>
        </p:nvSpPr>
        <p:spPr/>
        <p:txBody>
          <a:bodyPr/>
          <a:lstStyle/>
          <a:p>
            <a:r>
              <a:rPr lang="fa-IR" dirty="0" smtClean="0"/>
              <a:t>توضیح نیم رساناها</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8"/>
    <p:sndAc>
      <p:stSnd>
        <p:snd r:embed="rId2" name="chimes.wav"/>
      </p:stSnd>
    </p:sndAc>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شکل</a:t>
            </a:r>
            <a:endParaRPr lang="fa-IR" dirty="0"/>
          </a:p>
        </p:txBody>
      </p:sp>
      <p:sp>
        <p:nvSpPr>
          <p:cNvPr id="3" name="Title 2"/>
          <p:cNvSpPr>
            <a:spLocks noGrp="1"/>
          </p:cNvSpPr>
          <p:nvPr>
            <p:ph type="title"/>
          </p:nvPr>
        </p:nvSpPr>
        <p:spPr/>
        <p:txBody>
          <a:bodyPr/>
          <a:lstStyle/>
          <a:p>
            <a:r>
              <a:rPr lang="fa-IR" dirty="0" smtClean="0"/>
              <a:t>شکل نیم رسانا نوع </a:t>
            </a:r>
            <a:r>
              <a:rPr lang="en-US" dirty="0" smtClean="0"/>
              <a:t>N</a:t>
            </a:r>
            <a:endParaRPr lang="fa-IR" dirty="0"/>
          </a:p>
        </p:txBody>
      </p:sp>
      <p:sp>
        <p:nvSpPr>
          <p:cNvPr id="4" name="Oval 3"/>
          <p:cNvSpPr/>
          <p:nvPr/>
        </p:nvSpPr>
        <p:spPr>
          <a:xfrm>
            <a:off x="1785918" y="3000372"/>
            <a:ext cx="928694" cy="8572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6" name="Oval 5"/>
          <p:cNvSpPr/>
          <p:nvPr/>
        </p:nvSpPr>
        <p:spPr>
          <a:xfrm>
            <a:off x="1857356" y="2285992"/>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7" name="Oval 6"/>
          <p:cNvSpPr/>
          <p:nvPr/>
        </p:nvSpPr>
        <p:spPr>
          <a:xfrm>
            <a:off x="2857488" y="3071810"/>
            <a:ext cx="642942" cy="571504"/>
          </a:xfrm>
          <a:prstGeom prst="ellipse">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8" name="Oval 7"/>
          <p:cNvSpPr/>
          <p:nvPr/>
        </p:nvSpPr>
        <p:spPr>
          <a:xfrm>
            <a:off x="1928794" y="4000504"/>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9" name="Oval 8"/>
          <p:cNvSpPr/>
          <p:nvPr/>
        </p:nvSpPr>
        <p:spPr>
          <a:xfrm>
            <a:off x="928662" y="3143248"/>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0" name="Flowchart: Connector 9"/>
          <p:cNvSpPr/>
          <p:nvPr/>
        </p:nvSpPr>
        <p:spPr>
          <a:xfrm>
            <a:off x="1071538" y="342900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Flowchart: Connector 11"/>
          <p:cNvSpPr/>
          <p:nvPr/>
        </p:nvSpPr>
        <p:spPr>
          <a:xfrm>
            <a:off x="2000232" y="25717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Flowchart: Connector 12"/>
          <p:cNvSpPr/>
          <p:nvPr/>
        </p:nvSpPr>
        <p:spPr>
          <a:xfrm>
            <a:off x="2285984" y="25717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4" name="Flowchart: Connector 13"/>
          <p:cNvSpPr/>
          <p:nvPr/>
        </p:nvSpPr>
        <p:spPr>
          <a:xfrm>
            <a:off x="2143108" y="428625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Flowchart: Connector 14"/>
          <p:cNvSpPr/>
          <p:nvPr/>
        </p:nvSpPr>
        <p:spPr>
          <a:xfrm>
            <a:off x="2357422" y="428625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Flowchart: Connector 15"/>
          <p:cNvSpPr/>
          <p:nvPr/>
        </p:nvSpPr>
        <p:spPr>
          <a:xfrm>
            <a:off x="1357290" y="342900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Flowchart: Connector 16"/>
          <p:cNvSpPr/>
          <p:nvPr/>
        </p:nvSpPr>
        <p:spPr>
          <a:xfrm>
            <a:off x="3000364" y="328612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Flowchart: Connector 17"/>
          <p:cNvSpPr/>
          <p:nvPr/>
        </p:nvSpPr>
        <p:spPr>
          <a:xfrm>
            <a:off x="3286116" y="328612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Flowchart: Connector 20"/>
          <p:cNvSpPr/>
          <p:nvPr/>
        </p:nvSpPr>
        <p:spPr>
          <a:xfrm>
            <a:off x="2571736" y="2928934"/>
            <a:ext cx="204790" cy="6191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Oval 21"/>
          <p:cNvSpPr/>
          <p:nvPr/>
        </p:nvSpPr>
        <p:spPr>
          <a:xfrm>
            <a:off x="4786314" y="3286124"/>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23" name="Oval 22"/>
          <p:cNvSpPr/>
          <p:nvPr/>
        </p:nvSpPr>
        <p:spPr>
          <a:xfrm>
            <a:off x="5786446" y="2357430"/>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24" name="Oval 23"/>
          <p:cNvSpPr/>
          <p:nvPr/>
        </p:nvSpPr>
        <p:spPr>
          <a:xfrm>
            <a:off x="5857884" y="4286256"/>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25" name="Oval 24"/>
          <p:cNvSpPr/>
          <p:nvPr/>
        </p:nvSpPr>
        <p:spPr>
          <a:xfrm>
            <a:off x="6786578" y="3286124"/>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26" name="Oval 25"/>
          <p:cNvSpPr/>
          <p:nvPr/>
        </p:nvSpPr>
        <p:spPr>
          <a:xfrm>
            <a:off x="5643570" y="3143248"/>
            <a:ext cx="928694" cy="8572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27" name="Flowchart: Connector 26"/>
          <p:cNvSpPr/>
          <p:nvPr/>
        </p:nvSpPr>
        <p:spPr>
          <a:xfrm>
            <a:off x="6072198" y="457200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8" name="Flowchart: Connector 27"/>
          <p:cNvSpPr/>
          <p:nvPr/>
        </p:nvSpPr>
        <p:spPr>
          <a:xfrm>
            <a:off x="7215206" y="357187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Flowchart: Connector 28"/>
          <p:cNvSpPr/>
          <p:nvPr/>
        </p:nvSpPr>
        <p:spPr>
          <a:xfrm>
            <a:off x="7000892" y="357187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0" name="Flowchart: Connector 29"/>
          <p:cNvSpPr/>
          <p:nvPr/>
        </p:nvSpPr>
        <p:spPr>
          <a:xfrm>
            <a:off x="6215074" y="264318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1" name="Flowchart: Connector 30"/>
          <p:cNvSpPr/>
          <p:nvPr/>
        </p:nvSpPr>
        <p:spPr>
          <a:xfrm>
            <a:off x="5929322" y="2643182"/>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2" name="Flowchart: Connector 31"/>
          <p:cNvSpPr/>
          <p:nvPr/>
        </p:nvSpPr>
        <p:spPr>
          <a:xfrm>
            <a:off x="5286380" y="357187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3" name="Flowchart: Connector 32"/>
          <p:cNvSpPr/>
          <p:nvPr/>
        </p:nvSpPr>
        <p:spPr>
          <a:xfrm>
            <a:off x="4929190" y="357187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5" name="Flowchart: Connector 34"/>
          <p:cNvSpPr/>
          <p:nvPr/>
        </p:nvSpPr>
        <p:spPr>
          <a:xfrm>
            <a:off x="6286512" y="457200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6" name="Flowchart: Connector 35"/>
          <p:cNvSpPr/>
          <p:nvPr/>
        </p:nvSpPr>
        <p:spPr>
          <a:xfrm>
            <a:off x="5429256" y="3071810"/>
            <a:ext cx="204790" cy="6191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42910" y="3214686"/>
            <a:ext cx="285750" cy="447675"/>
          </a:xfrm>
          <a:prstGeom prst="rect">
            <a:avLst/>
          </a:prstGeom>
          <a:noFill/>
        </p:spPr>
      </p:pic>
      <p:sp>
        <p:nvSpPr>
          <p:cNvPr id="102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868" y="3214686"/>
            <a:ext cx="285750" cy="447675"/>
          </a:xfrm>
          <a:prstGeom prst="rect">
            <a:avLst/>
          </a:prstGeom>
          <a:noFill/>
        </p:spPr>
      </p:pic>
      <p:sp>
        <p:nvSpPr>
          <p:cNvPr id="103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00232" y="1857364"/>
            <a:ext cx="285750" cy="447675"/>
          </a:xfrm>
          <a:prstGeom prst="rect">
            <a:avLst/>
          </a:prstGeom>
          <a:noFill/>
        </p:spPr>
      </p:pic>
      <p:sp>
        <p:nvSpPr>
          <p:cNvPr id="1033" name="Rectangle 9"/>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4"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4572008"/>
            <a:ext cx="285750" cy="447675"/>
          </a:xfrm>
          <a:prstGeom prst="rect">
            <a:avLst/>
          </a:prstGeom>
          <a:noFill/>
        </p:spPr>
      </p:pic>
      <p:sp>
        <p:nvSpPr>
          <p:cNvPr id="1036"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7"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714480" y="3714752"/>
            <a:ext cx="209550" cy="447675"/>
          </a:xfrm>
          <a:prstGeom prst="rect">
            <a:avLst/>
          </a:prstGeom>
          <a:noFill/>
        </p:spPr>
      </p:pic>
      <p:sp>
        <p:nvSpPr>
          <p:cNvPr id="1039" name="Rectangle 15"/>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29124" y="3429000"/>
            <a:ext cx="285750" cy="447675"/>
          </a:xfrm>
          <a:prstGeom prst="rect">
            <a:avLst/>
          </a:prstGeom>
          <a:noFill/>
        </p:spPr>
      </p:pic>
      <p:pic>
        <p:nvPicPr>
          <p:cNvPr id="5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929322" y="2000240"/>
            <a:ext cx="285750" cy="447675"/>
          </a:xfrm>
          <a:prstGeom prst="rect">
            <a:avLst/>
          </a:prstGeom>
          <a:noFill/>
        </p:spPr>
      </p:pic>
      <p:pic>
        <p:nvPicPr>
          <p:cNvPr id="5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00958" y="3429000"/>
            <a:ext cx="285750" cy="447675"/>
          </a:xfrm>
          <a:prstGeom prst="rect">
            <a:avLst/>
          </a:prstGeom>
          <a:noFill/>
        </p:spPr>
      </p:pic>
      <p:pic>
        <p:nvPicPr>
          <p:cNvPr id="55"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72198" y="4857760"/>
            <a:ext cx="285750" cy="447675"/>
          </a:xfrm>
          <a:prstGeom prst="rect">
            <a:avLst/>
          </a:prstGeom>
          <a:noFill/>
        </p:spPr>
      </p:pic>
      <p:pic>
        <p:nvPicPr>
          <p:cNvPr id="56"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572132" y="3857628"/>
            <a:ext cx="209550" cy="447675"/>
          </a:xfrm>
          <a:prstGeom prst="rect">
            <a:avLst/>
          </a:prstGeom>
          <a:noFill/>
        </p:spPr>
      </p:pic>
      <p:sp>
        <p:nvSpPr>
          <p:cNvPr id="5" name="Footer Placeholder 4"/>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solidFill>
                  <a:schemeClr val="accent5">
                    <a:lumMod val="50000"/>
                  </a:schemeClr>
                </a:solidFill>
              </a:rPr>
              <a:t>نیم رسانا نوع</a:t>
            </a:r>
            <a:r>
              <a:rPr lang="en-US" dirty="0" smtClean="0">
                <a:solidFill>
                  <a:schemeClr val="accent5">
                    <a:lumMod val="50000"/>
                  </a:schemeClr>
                </a:solidFill>
              </a:rPr>
              <a:t>P</a:t>
            </a:r>
            <a:r>
              <a:rPr lang="fa-IR" dirty="0" smtClean="0">
                <a:solidFill>
                  <a:schemeClr val="accent5">
                    <a:lumMod val="50000"/>
                  </a:schemeClr>
                </a:solidFill>
              </a:rPr>
              <a:t>:</a:t>
            </a:r>
            <a:r>
              <a:rPr lang="fa-IR" dirty="0" smtClean="0"/>
              <a:t>در این حالت از یک عنصر سه ظرفیتی نظیر بور یا المینیوم استفاده می کنیم پس فقط با سه اتم سیلسیوم یا ﮋرمانیوم همسایه می شود و پیوندچهارم سیلسیوم ازاد است در نتیجه یک الکترون می تواند اتم سیلسیوم را ترک کند والکترونی که خارج می شود جایش حفره می ماند این حفره به دنبال الکترون برای تکمیل پیوند کووالانسی می گردد با متصل کردن به منبع تغذیه و افزایش ولتاﮋ ان الکترون ما در منبع تغذیه به درون این حفره ها رفته و حفره ها در این ساختار جابه جا می شود در این حالت جریان برقرار می شود و حفره ها حامل اکثریت و الکترون ها حامل اقلیت هستند و ناخالصی بورپذیرنده می باشد این نوع نیم هادی نوع </a:t>
            </a:r>
            <a:r>
              <a:rPr lang="en-US" dirty="0" smtClean="0"/>
              <a:t>P</a:t>
            </a:r>
            <a:r>
              <a:rPr lang="fa-IR" dirty="0" smtClean="0"/>
              <a:t>است چون پذیرنده الکترون است</a:t>
            </a:r>
            <a:endParaRPr lang="fa-IR" dirty="0">
              <a:solidFill>
                <a:schemeClr val="accent5">
                  <a:lumMod val="50000"/>
                </a:schemeClr>
              </a:solidFill>
            </a:endParaRPr>
          </a:p>
        </p:txBody>
      </p:sp>
      <p:sp>
        <p:nvSpPr>
          <p:cNvPr id="3" name="Title 2"/>
          <p:cNvSpPr>
            <a:spLocks noGrp="1"/>
          </p:cNvSpPr>
          <p:nvPr>
            <p:ph type="title"/>
          </p:nvPr>
        </p:nvSpPr>
        <p:spPr/>
        <p:txBody>
          <a:bodyPr/>
          <a:lstStyle/>
          <a:p>
            <a:r>
              <a:rPr lang="fa-IR" dirty="0" smtClean="0"/>
              <a:t>نیم رسانا نوع </a:t>
            </a:r>
            <a:r>
              <a:rPr lang="en-US" dirty="0" smtClean="0"/>
              <a:t>P</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جریان میرایی</a:t>
            </a:r>
            <a:endParaRPr lang="fa-IR" dirty="0"/>
          </a:p>
        </p:txBody>
      </p:sp>
      <p:sp>
        <p:nvSpPr>
          <p:cNvPr id="3" name="Title 2"/>
          <p:cNvSpPr>
            <a:spLocks noGrp="1"/>
          </p:cNvSpPr>
          <p:nvPr>
            <p:ph type="title"/>
          </p:nvPr>
        </p:nvSpPr>
        <p:spPr/>
        <p:txBody>
          <a:bodyPr/>
          <a:lstStyle/>
          <a:p>
            <a:r>
              <a:rPr lang="fa-IR" dirty="0" smtClean="0"/>
              <a:t>نمودارهای جریان نمایی ومیرایی</a:t>
            </a:r>
            <a:endParaRPr lang="fa-IR" dirty="0"/>
          </a:p>
        </p:txBody>
      </p:sp>
      <p:sp>
        <p:nvSpPr>
          <p:cNvPr id="4" name="Down Arrow 3"/>
          <p:cNvSpPr/>
          <p:nvPr/>
        </p:nvSpPr>
        <p:spPr>
          <a:xfrm>
            <a:off x="2000232" y="3214686"/>
            <a:ext cx="214314" cy="22145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Minus 4"/>
          <p:cNvSpPr/>
          <p:nvPr/>
        </p:nvSpPr>
        <p:spPr>
          <a:xfrm>
            <a:off x="1142944" y="4071942"/>
            <a:ext cx="8001056" cy="57150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Curved Down Arrow 5"/>
          <p:cNvSpPr/>
          <p:nvPr/>
        </p:nvSpPr>
        <p:spPr>
          <a:xfrm>
            <a:off x="4786314" y="4071942"/>
            <a:ext cx="1428760" cy="214314"/>
          </a:xfrm>
          <a:prstGeom prst="curved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fa-IR">
              <a:solidFill>
                <a:schemeClr val="tx1"/>
              </a:solidFill>
            </a:endParaRPr>
          </a:p>
        </p:txBody>
      </p:sp>
      <p:sp>
        <p:nvSpPr>
          <p:cNvPr id="7" name="Curved Up Arrow 6"/>
          <p:cNvSpPr/>
          <p:nvPr/>
        </p:nvSpPr>
        <p:spPr>
          <a:xfrm>
            <a:off x="3500430" y="4429132"/>
            <a:ext cx="1428760" cy="571504"/>
          </a:xfrm>
          <a:prstGeom prst="curvedUpArrow">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solidFill>
                <a:schemeClr val="tx1"/>
              </a:solidFill>
            </a:endParaRPr>
          </a:p>
        </p:txBody>
      </p:sp>
      <p:sp>
        <p:nvSpPr>
          <p:cNvPr id="8" name="Curved Down Arrow 7"/>
          <p:cNvSpPr/>
          <p:nvPr/>
        </p:nvSpPr>
        <p:spPr>
          <a:xfrm>
            <a:off x="2214546" y="3500438"/>
            <a:ext cx="1428760" cy="785818"/>
          </a:xfrm>
          <a:prstGeom prst="curvedDownArrow">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solidFill>
                <a:schemeClr val="tx1"/>
              </a:solidFill>
            </a:endParaRPr>
          </a:p>
        </p:txBody>
      </p:sp>
      <p:sp>
        <p:nvSpPr>
          <p:cNvPr id="9" name="Curved Up Arrow 8"/>
          <p:cNvSpPr/>
          <p:nvPr/>
        </p:nvSpPr>
        <p:spPr>
          <a:xfrm>
            <a:off x="6143636" y="4429132"/>
            <a:ext cx="1428760" cy="142876"/>
          </a:xfrm>
          <a:prstGeom prst="curvedUp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fa-IR">
              <a:solidFill>
                <a:schemeClr val="tx1"/>
              </a:solidFill>
            </a:endParaRPr>
          </a:p>
        </p:txBody>
      </p:sp>
      <p:sp>
        <p:nvSpPr>
          <p:cNvPr id="10" name="Footer Placeholder 9"/>
          <p:cNvSpPr>
            <a:spLocks noGrp="1"/>
          </p:cNvSpPr>
          <p:nvPr>
            <p:ph type="ftr" sz="quarter" idx="11"/>
          </p:nvPr>
        </p:nvSpPr>
        <p:spPr/>
        <p:txBody>
          <a:bodyPr/>
          <a:lstStyle/>
          <a:p>
            <a:endParaRPr lang="fa-IR"/>
          </a:p>
        </p:txBody>
      </p:sp>
    </p:spTree>
  </p:cSld>
  <p:clrMapOvr>
    <a:masterClrMapping/>
  </p:clrMapOvr>
  <p:transition spd="slow">
    <p:split orient="vert" dir="in"/>
    <p:sndAc>
      <p:stSnd>
        <p:snd r:embed="rId2" name="chimes.wav"/>
      </p:stSnd>
    </p:sndAc>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500174"/>
            <a:ext cx="8229600" cy="4525963"/>
          </a:xfrm>
        </p:spPr>
        <p:txBody>
          <a:bodyPr/>
          <a:lstStyle/>
          <a:p>
            <a:r>
              <a:rPr lang="fa-IR" dirty="0" smtClean="0"/>
              <a:t>شکل</a:t>
            </a:r>
            <a:endParaRPr lang="fa-IR" dirty="0"/>
          </a:p>
        </p:txBody>
      </p:sp>
      <p:sp>
        <p:nvSpPr>
          <p:cNvPr id="3" name="Title 2"/>
          <p:cNvSpPr>
            <a:spLocks noGrp="1"/>
          </p:cNvSpPr>
          <p:nvPr>
            <p:ph type="title"/>
          </p:nvPr>
        </p:nvSpPr>
        <p:spPr/>
        <p:txBody>
          <a:bodyPr/>
          <a:lstStyle/>
          <a:p>
            <a:r>
              <a:rPr lang="fa-IR" dirty="0" smtClean="0"/>
              <a:t>شکل نوع </a:t>
            </a:r>
            <a:r>
              <a:rPr lang="en-US" dirty="0" smtClean="0"/>
              <a:t>P</a:t>
            </a:r>
            <a:endParaRPr lang="fa-IR" dirty="0"/>
          </a:p>
        </p:txBody>
      </p:sp>
      <p:sp>
        <p:nvSpPr>
          <p:cNvPr id="4" name="Oval 3"/>
          <p:cNvSpPr/>
          <p:nvPr/>
        </p:nvSpPr>
        <p:spPr>
          <a:xfrm>
            <a:off x="1785918" y="3000372"/>
            <a:ext cx="928694" cy="857256"/>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5" name="Oval 4"/>
          <p:cNvSpPr/>
          <p:nvPr/>
        </p:nvSpPr>
        <p:spPr>
          <a:xfrm>
            <a:off x="5643570" y="3000372"/>
            <a:ext cx="928694" cy="857256"/>
          </a:xfrm>
          <a:prstGeom prst="ellipse">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a:p>
        </p:txBody>
      </p:sp>
      <p:sp>
        <p:nvSpPr>
          <p:cNvPr id="6" name="Oval 5"/>
          <p:cNvSpPr/>
          <p:nvPr/>
        </p:nvSpPr>
        <p:spPr>
          <a:xfrm>
            <a:off x="1928794" y="2214554"/>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7" name="Oval 6"/>
          <p:cNvSpPr/>
          <p:nvPr/>
        </p:nvSpPr>
        <p:spPr>
          <a:xfrm>
            <a:off x="1000100" y="3143248"/>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8" name="Oval 7"/>
          <p:cNvSpPr/>
          <p:nvPr/>
        </p:nvSpPr>
        <p:spPr>
          <a:xfrm>
            <a:off x="2857488" y="3214686"/>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9" name="Oval 8"/>
          <p:cNvSpPr/>
          <p:nvPr/>
        </p:nvSpPr>
        <p:spPr>
          <a:xfrm>
            <a:off x="1928794" y="4000504"/>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0" name="Oval 9"/>
          <p:cNvSpPr/>
          <p:nvPr/>
        </p:nvSpPr>
        <p:spPr>
          <a:xfrm>
            <a:off x="5857884" y="4071942"/>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1" name="Oval 10"/>
          <p:cNvSpPr/>
          <p:nvPr/>
        </p:nvSpPr>
        <p:spPr>
          <a:xfrm>
            <a:off x="4786314" y="3214686"/>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2" name="Oval 11"/>
          <p:cNvSpPr/>
          <p:nvPr/>
        </p:nvSpPr>
        <p:spPr>
          <a:xfrm>
            <a:off x="6715140" y="3214686"/>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3" name="Oval 12"/>
          <p:cNvSpPr/>
          <p:nvPr/>
        </p:nvSpPr>
        <p:spPr>
          <a:xfrm>
            <a:off x="5786446" y="2285992"/>
            <a:ext cx="642942" cy="571504"/>
          </a:xfrm>
          <a:prstGeom prst="ellipse">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fa-IR"/>
          </a:p>
        </p:txBody>
      </p:sp>
      <p:sp>
        <p:nvSpPr>
          <p:cNvPr id="14" name="Flowchart: Connector 13"/>
          <p:cNvSpPr/>
          <p:nvPr/>
        </p:nvSpPr>
        <p:spPr>
          <a:xfrm>
            <a:off x="5929322" y="257174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5" name="Flowchart: Connector 14"/>
          <p:cNvSpPr/>
          <p:nvPr/>
        </p:nvSpPr>
        <p:spPr>
          <a:xfrm>
            <a:off x="5000628" y="350043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Flowchart: Connector 15"/>
          <p:cNvSpPr/>
          <p:nvPr/>
        </p:nvSpPr>
        <p:spPr>
          <a:xfrm>
            <a:off x="5214942" y="350043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Flowchart: Connector 16"/>
          <p:cNvSpPr/>
          <p:nvPr/>
        </p:nvSpPr>
        <p:spPr>
          <a:xfrm>
            <a:off x="6072198" y="435769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Flowchart: Connector 17"/>
          <p:cNvSpPr/>
          <p:nvPr/>
        </p:nvSpPr>
        <p:spPr>
          <a:xfrm>
            <a:off x="6286512" y="428625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Flowchart: Connector 18"/>
          <p:cNvSpPr/>
          <p:nvPr/>
        </p:nvSpPr>
        <p:spPr>
          <a:xfrm>
            <a:off x="7143768" y="342900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Flowchart: Connector 19"/>
          <p:cNvSpPr/>
          <p:nvPr/>
        </p:nvSpPr>
        <p:spPr>
          <a:xfrm>
            <a:off x="6858016" y="350043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Flowchart: Connector 20"/>
          <p:cNvSpPr/>
          <p:nvPr/>
        </p:nvSpPr>
        <p:spPr>
          <a:xfrm>
            <a:off x="2357422" y="435769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Flowchart: Connector 21"/>
          <p:cNvSpPr/>
          <p:nvPr/>
        </p:nvSpPr>
        <p:spPr>
          <a:xfrm>
            <a:off x="6072198" y="2428868"/>
            <a:ext cx="285752" cy="285752"/>
          </a:xfrm>
          <a:prstGeom prst="flowChartConnector">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sp>
        <p:nvSpPr>
          <p:cNvPr id="23" name="Flowchart: Connector 22"/>
          <p:cNvSpPr/>
          <p:nvPr/>
        </p:nvSpPr>
        <p:spPr>
          <a:xfrm>
            <a:off x="1142976" y="350043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4" name="Flowchart: Connector 23"/>
          <p:cNvSpPr/>
          <p:nvPr/>
        </p:nvSpPr>
        <p:spPr>
          <a:xfrm>
            <a:off x="2357422" y="242886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5" name="Flowchart: Connector 24"/>
          <p:cNvSpPr/>
          <p:nvPr/>
        </p:nvSpPr>
        <p:spPr>
          <a:xfrm>
            <a:off x="3286116" y="3571876"/>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6" name="Flowchart: Connector 25"/>
          <p:cNvSpPr/>
          <p:nvPr/>
        </p:nvSpPr>
        <p:spPr>
          <a:xfrm>
            <a:off x="3000364" y="3500438"/>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7" name="Flowchart: Connector 26"/>
          <p:cNvSpPr/>
          <p:nvPr/>
        </p:nvSpPr>
        <p:spPr>
          <a:xfrm>
            <a:off x="2071670" y="4357694"/>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Flowchart: Connector 28"/>
          <p:cNvSpPr/>
          <p:nvPr/>
        </p:nvSpPr>
        <p:spPr>
          <a:xfrm>
            <a:off x="1428728" y="3429000"/>
            <a:ext cx="71438" cy="714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0" name="Flowchart: Connector 29"/>
          <p:cNvSpPr/>
          <p:nvPr/>
        </p:nvSpPr>
        <p:spPr>
          <a:xfrm>
            <a:off x="2000232" y="2357430"/>
            <a:ext cx="285752" cy="285752"/>
          </a:xfrm>
          <a:prstGeom prst="flowChartConnector">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pic>
        <p:nvPicPr>
          <p:cNvPr id="31"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868" y="3357562"/>
            <a:ext cx="285750" cy="447675"/>
          </a:xfrm>
          <a:prstGeom prst="rect">
            <a:avLst/>
          </a:prstGeom>
          <a:noFill/>
        </p:spPr>
      </p:pic>
      <p:pic>
        <p:nvPicPr>
          <p:cNvPr id="3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71670" y="1785926"/>
            <a:ext cx="285750" cy="447675"/>
          </a:xfrm>
          <a:prstGeom prst="rect">
            <a:avLst/>
          </a:prstGeom>
          <a:noFill/>
        </p:spPr>
      </p:pic>
      <p:pic>
        <p:nvPicPr>
          <p:cNvPr id="3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42910" y="3286124"/>
            <a:ext cx="285750" cy="447675"/>
          </a:xfrm>
          <a:prstGeom prst="rect">
            <a:avLst/>
          </a:prstGeom>
          <a:noFill/>
        </p:spPr>
      </p:pic>
      <p:pic>
        <p:nvPicPr>
          <p:cNvPr id="34"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43108" y="4500570"/>
            <a:ext cx="285750" cy="447675"/>
          </a:xfrm>
          <a:prstGeom prst="rect">
            <a:avLst/>
          </a:prstGeom>
          <a:noFill/>
        </p:spPr>
      </p:pic>
      <p:pic>
        <p:nvPicPr>
          <p:cNvPr id="35"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929322" y="1857364"/>
            <a:ext cx="285750" cy="447675"/>
          </a:xfrm>
          <a:prstGeom prst="rect">
            <a:avLst/>
          </a:prstGeom>
          <a:noFill/>
        </p:spPr>
      </p:pic>
      <p:pic>
        <p:nvPicPr>
          <p:cNvPr id="3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500562" y="3286124"/>
            <a:ext cx="285750" cy="447675"/>
          </a:xfrm>
          <a:prstGeom prst="rect">
            <a:avLst/>
          </a:prstGeom>
          <a:noFill/>
        </p:spPr>
      </p:pic>
      <p:pic>
        <p:nvPicPr>
          <p:cNvPr id="37"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429520" y="3357562"/>
            <a:ext cx="285750" cy="447675"/>
          </a:xfrm>
          <a:prstGeom prst="rect">
            <a:avLst/>
          </a:prstGeom>
          <a:noFill/>
        </p:spPr>
      </p:pic>
      <p:pic>
        <p:nvPicPr>
          <p:cNvPr id="3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43636" y="4857760"/>
            <a:ext cx="285750" cy="447675"/>
          </a:xfrm>
          <a:prstGeom prst="rect">
            <a:avLst/>
          </a:prstGeom>
          <a:noFill/>
        </p:spPr>
      </p:pic>
      <p:pic>
        <p:nvPicPr>
          <p:cNvPr id="39"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714480" y="3714752"/>
            <a:ext cx="209550" cy="447675"/>
          </a:xfrm>
          <a:prstGeom prst="rect">
            <a:avLst/>
          </a:prstGeom>
          <a:noFill/>
        </p:spPr>
      </p:pic>
      <p:pic>
        <p:nvPicPr>
          <p:cNvPr id="40"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15008" y="3786190"/>
            <a:ext cx="209550" cy="447675"/>
          </a:xfrm>
          <a:prstGeom prst="rect">
            <a:avLst/>
          </a:prstGeom>
          <a:noFill/>
        </p:spPr>
      </p:pic>
      <p:sp>
        <p:nvSpPr>
          <p:cNvPr id="28" name="Footer Placeholder 27"/>
          <p:cNvSpPr>
            <a:spLocks noGrp="1"/>
          </p:cNvSpPr>
          <p:nvPr>
            <p:ph type="ftr" sz="quarter" idx="11"/>
          </p:nvPr>
        </p:nvSpPr>
        <p:spPr/>
        <p:txBody>
          <a:bodyPr/>
          <a:lstStyle/>
          <a:p>
            <a:endParaRPr lang="fa-IR"/>
          </a:p>
        </p:txBody>
      </p:sp>
    </p:spTree>
  </p:cSld>
  <p:clrMapOvr>
    <a:masterClrMapping/>
  </p:clrMapOvr>
  <p:transition spd="slow">
    <p:fade thruBlk="1"/>
    <p:sndAc>
      <p:stSnd>
        <p:snd r:embed="rId2" name="chimes.wav"/>
      </p:stSnd>
    </p:sndAc>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3"/>
                </a:solidFill>
              </a:rPr>
              <a:t>تعریف:</a:t>
            </a:r>
            <a:r>
              <a:rPr lang="fa-IR" dirty="0" smtClean="0"/>
              <a:t>از اتصال دو نیم هادی نوع </a:t>
            </a:r>
            <a:r>
              <a:rPr lang="en-US" dirty="0" smtClean="0"/>
              <a:t>N</a:t>
            </a:r>
            <a:r>
              <a:rPr lang="fa-IR" dirty="0" smtClean="0"/>
              <a:t>و</a:t>
            </a:r>
            <a:r>
              <a:rPr lang="en-US" dirty="0" smtClean="0"/>
              <a:t>P</a:t>
            </a:r>
            <a:r>
              <a:rPr lang="fa-IR" dirty="0" smtClean="0"/>
              <a:t>به وجود می اید و با حروف </a:t>
            </a:r>
            <a:r>
              <a:rPr lang="en-US" dirty="0" smtClean="0"/>
              <a:t>D</a:t>
            </a:r>
            <a:r>
              <a:rPr lang="fa-IR" dirty="0" smtClean="0"/>
              <a:t>نشان می دهند.دیودها جریان الکتریکی را از یک طرف از خود عبور می دهند وازجهت دیگردر مقابل عبورجریان از خود مقاومت بالایی نشان می دهد به دیود دریچه نیز می گویند</a:t>
            </a:r>
          </a:p>
          <a:p>
            <a:r>
              <a:rPr lang="fa-IR" dirty="0" smtClean="0">
                <a:solidFill>
                  <a:schemeClr val="accent3"/>
                </a:solidFill>
              </a:rPr>
              <a:t>شکل ونمودار</a:t>
            </a:r>
            <a:endParaRPr lang="fa-IR" dirty="0">
              <a:solidFill>
                <a:schemeClr val="accent3"/>
              </a:solidFill>
            </a:endParaRPr>
          </a:p>
        </p:txBody>
      </p:sp>
      <p:sp>
        <p:nvSpPr>
          <p:cNvPr id="3" name="Title 2"/>
          <p:cNvSpPr>
            <a:spLocks noGrp="1"/>
          </p:cNvSpPr>
          <p:nvPr>
            <p:ph type="title"/>
          </p:nvPr>
        </p:nvSpPr>
        <p:spPr/>
        <p:txBody>
          <a:bodyPr/>
          <a:lstStyle/>
          <a:p>
            <a:pPr algn="ctr"/>
            <a:r>
              <a:rPr lang="fa-IR" dirty="0" smtClean="0"/>
              <a:t>جلسه نهم                        دیود</a:t>
            </a:r>
            <a:endParaRPr lang="fa-IR" dirty="0"/>
          </a:p>
        </p:txBody>
      </p:sp>
      <p:sp>
        <p:nvSpPr>
          <p:cNvPr id="4" name="Rectangle 3"/>
          <p:cNvSpPr/>
          <p:nvPr/>
        </p:nvSpPr>
        <p:spPr>
          <a:xfrm>
            <a:off x="1357290" y="3786190"/>
            <a:ext cx="85725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ectangle 4"/>
          <p:cNvSpPr/>
          <p:nvPr/>
        </p:nvSpPr>
        <p:spPr>
          <a:xfrm>
            <a:off x="2428860" y="3786190"/>
            <a:ext cx="857256" cy="500066"/>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7" name="Rectangle 6"/>
          <p:cNvSpPr/>
          <p:nvPr/>
        </p:nvSpPr>
        <p:spPr>
          <a:xfrm>
            <a:off x="1357290" y="4429132"/>
            <a:ext cx="857256"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Rectangle 7"/>
          <p:cNvSpPr/>
          <p:nvPr/>
        </p:nvSpPr>
        <p:spPr>
          <a:xfrm>
            <a:off x="2214546" y="4429132"/>
            <a:ext cx="857256" cy="500066"/>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43042" y="3857628"/>
            <a:ext cx="209550" cy="447675"/>
          </a:xfrm>
          <a:prstGeom prst="rect">
            <a:avLst/>
          </a:prstGeom>
          <a:noFill/>
        </p:spPr>
      </p:pic>
      <p:sp>
        <p:nvSpPr>
          <p:cNvPr id="102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714612" y="3857628"/>
            <a:ext cx="247650" cy="447675"/>
          </a:xfrm>
          <a:prstGeom prst="rect">
            <a:avLst/>
          </a:prstGeom>
          <a:noFill/>
        </p:spPr>
      </p:pic>
      <p:sp>
        <p:nvSpPr>
          <p:cNvPr id="103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1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43042" y="4500570"/>
            <a:ext cx="209550" cy="447675"/>
          </a:xfrm>
          <a:prstGeom prst="rect">
            <a:avLst/>
          </a:prstGeom>
          <a:noFill/>
        </p:spPr>
      </p:pic>
      <p:pic>
        <p:nvPicPr>
          <p:cNvPr id="1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00298" y="4500570"/>
            <a:ext cx="247650" cy="447675"/>
          </a:xfrm>
          <a:prstGeom prst="rect">
            <a:avLst/>
          </a:prstGeom>
          <a:noFill/>
        </p:spPr>
      </p:pic>
      <p:sp>
        <p:nvSpPr>
          <p:cNvPr id="17" name="Down Arrow 16"/>
          <p:cNvSpPr/>
          <p:nvPr/>
        </p:nvSpPr>
        <p:spPr>
          <a:xfrm>
            <a:off x="4572000" y="3786190"/>
            <a:ext cx="71438" cy="2286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Right Arrow 17"/>
          <p:cNvSpPr/>
          <p:nvPr/>
        </p:nvSpPr>
        <p:spPr>
          <a:xfrm>
            <a:off x="4643438" y="6072206"/>
            <a:ext cx="257176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Freeform 21"/>
          <p:cNvSpPr/>
          <p:nvPr/>
        </p:nvSpPr>
        <p:spPr>
          <a:xfrm>
            <a:off x="4714876" y="4343400"/>
            <a:ext cx="1547811" cy="1800244"/>
          </a:xfrm>
          <a:custGeom>
            <a:avLst/>
            <a:gdLst>
              <a:gd name="connsiteX0" fmla="*/ 0 w 1504949"/>
              <a:gd name="connsiteY0" fmla="*/ 1514475 h 1781175"/>
              <a:gd name="connsiteX1" fmla="*/ 1271587 w 1504949"/>
              <a:gd name="connsiteY1" fmla="*/ 1528763 h 1781175"/>
              <a:gd name="connsiteX2" fmla="*/ 1400175 w 1504949"/>
              <a:gd name="connsiteY2" fmla="*/ 0 h 1781175"/>
            </a:gdLst>
            <a:ahLst/>
            <a:cxnLst>
              <a:cxn ang="0">
                <a:pos x="connsiteX0" y="connsiteY0"/>
              </a:cxn>
              <a:cxn ang="0">
                <a:pos x="connsiteX1" y="connsiteY1"/>
              </a:cxn>
              <a:cxn ang="0">
                <a:pos x="connsiteX2" y="connsiteY2"/>
              </a:cxn>
            </a:cxnLst>
            <a:rect l="l" t="t" r="r" b="b"/>
            <a:pathLst>
              <a:path w="1504949" h="1781175">
                <a:moveTo>
                  <a:pt x="0" y="1514475"/>
                </a:moveTo>
                <a:cubicBezTo>
                  <a:pt x="519112" y="1647825"/>
                  <a:pt x="1038225" y="1781175"/>
                  <a:pt x="1271587" y="1528763"/>
                </a:cubicBezTo>
                <a:cubicBezTo>
                  <a:pt x="1504949" y="1276351"/>
                  <a:pt x="1452562" y="638175"/>
                  <a:pt x="1400175" y="0"/>
                </a:cubicBezTo>
              </a:path>
            </a:pathLst>
          </a:custGeom>
        </p:spPr>
        <p:style>
          <a:lnRef idx="1">
            <a:schemeClr val="accent2"/>
          </a:lnRef>
          <a:fillRef idx="0">
            <a:schemeClr val="accent2"/>
          </a:fillRef>
          <a:effectRef idx="0">
            <a:schemeClr val="accent2"/>
          </a:effectRef>
          <a:fontRef idx="minor">
            <a:schemeClr val="tx1"/>
          </a:fontRef>
        </p:style>
        <p:txBody>
          <a:bodyPr rtlCol="1" anchor="ctr"/>
          <a:lstStyle/>
          <a:p>
            <a:pPr algn="ctr"/>
            <a:endParaRPr lang="fa-I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31"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429256" y="6410325"/>
            <a:ext cx="1257300" cy="447675"/>
          </a:xfrm>
          <a:prstGeom prst="rect">
            <a:avLst/>
          </a:prstGeom>
          <a:noFill/>
        </p:spPr>
      </p:pic>
      <p:sp>
        <p:nvSpPr>
          <p:cNvPr id="1033" name="Rectangle 9"/>
          <p:cNvSpPr>
            <a:spLocks noChangeArrowheads="1"/>
          </p:cNvSpPr>
          <p:nvPr/>
        </p:nvSpPr>
        <p:spPr bwMode="auto">
          <a:xfrm>
            <a:off x="0" y="9048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Down Arrow 25"/>
          <p:cNvSpPr/>
          <p:nvPr/>
        </p:nvSpPr>
        <p:spPr>
          <a:xfrm>
            <a:off x="6143636" y="5786454"/>
            <a:ext cx="45719" cy="4286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6" name="Footer Placeholder 5"/>
          <p:cNvSpPr>
            <a:spLocks noGrp="1"/>
          </p:cNvSpPr>
          <p:nvPr>
            <p:ph type="ftr" sz="quarter" idx="11"/>
          </p:nvPr>
        </p:nvSpPr>
        <p:spPr/>
        <p:txBody>
          <a:bodyPr/>
          <a:lstStyle/>
          <a:p>
            <a:endParaRPr lang="fa-IR"/>
          </a:p>
        </p:txBody>
      </p:sp>
    </p:spTree>
  </p:cSld>
  <p:clrMapOvr>
    <a:masterClrMapping/>
  </p:clrMapOvr>
  <p:transition spd="slow">
    <p:wipe dir="u"/>
    <p:sndAc>
      <p:stSnd>
        <p:snd r:embed="rId2" name="chimes.wav"/>
      </p:stSnd>
    </p:sndAc>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solidFill>
                  <a:srgbClr val="FFC000"/>
                </a:solidFill>
              </a:rPr>
              <a:t>ادامه تعریف</a:t>
            </a:r>
            <a:r>
              <a:rPr lang="fa-IR" dirty="0" smtClean="0"/>
              <a:t> </a:t>
            </a:r>
            <a:r>
              <a:rPr lang="fa-IR" dirty="0" smtClean="0">
                <a:solidFill>
                  <a:srgbClr val="FFC000"/>
                </a:solidFill>
              </a:rPr>
              <a:t>:</a:t>
            </a:r>
            <a:r>
              <a:rPr lang="fa-IR" dirty="0" smtClean="0"/>
              <a:t>ازنظر الکتریکی یک دیود هنگام عبورجریان از خود ممکن می سازد که با برقرار کردن ولتاﮋدرراستا قطر مثبت باطری به اند وقطر منفی باطری به کاتد وصل شود در همان ابتدا که ولتاﮋی که باعث می شود تا دیود شروع به هدایت جریان الکتریکی نماید ولتاﮋاستانه نامیده می شود که حدود0.6و0.7می یاشد و با     نشان داده می شود.در نزدیکی مرز پیوند الکترون های ازاد نیم هادی</a:t>
            </a:r>
            <a:r>
              <a:rPr lang="en-US" dirty="0" smtClean="0"/>
              <a:t>N</a:t>
            </a:r>
            <a:r>
              <a:rPr lang="fa-IR" dirty="0" smtClean="0"/>
              <a:t>به درون حفره های نیم هادی </a:t>
            </a:r>
            <a:r>
              <a:rPr lang="en-US" dirty="0" smtClean="0"/>
              <a:t>P</a:t>
            </a:r>
            <a:r>
              <a:rPr lang="fa-IR" dirty="0" smtClean="0"/>
              <a:t>نفوذ می کند بنابراین ناحیه ای تشکیل می شود که در ان هیچ حامل باری وجود ندارد و این ناحیه همان ناحیه تهی است</a:t>
            </a:r>
          </a:p>
          <a:p>
            <a:r>
              <a:rPr lang="fa-IR" dirty="0" smtClean="0">
                <a:solidFill>
                  <a:srgbClr val="FFC000"/>
                </a:solidFill>
              </a:rPr>
              <a:t>نکته:</a:t>
            </a:r>
            <a:r>
              <a:rPr lang="en-US" dirty="0" smtClean="0"/>
              <a:t>N</a:t>
            </a:r>
            <a:r>
              <a:rPr lang="fa-IR" dirty="0" smtClean="0"/>
              <a:t>دهنده الکترون است و</a:t>
            </a:r>
            <a:r>
              <a:rPr lang="en-US" dirty="0" smtClean="0"/>
              <a:t>p</a:t>
            </a:r>
            <a:r>
              <a:rPr lang="fa-IR" dirty="0" smtClean="0"/>
              <a:t>پذیرنده الکترون است</a:t>
            </a:r>
            <a:endParaRPr lang="fa-IR" dirty="0">
              <a:solidFill>
                <a:srgbClr val="FFC000"/>
              </a:solidFill>
            </a:endParaRPr>
          </a:p>
        </p:txBody>
      </p:sp>
      <p:sp>
        <p:nvSpPr>
          <p:cNvPr id="3" name="Title 2"/>
          <p:cNvSpPr>
            <a:spLocks noGrp="1"/>
          </p:cNvSpPr>
          <p:nvPr>
            <p:ph type="title"/>
          </p:nvPr>
        </p:nvSpPr>
        <p:spPr/>
        <p:txBody>
          <a:bodyPr/>
          <a:lstStyle/>
          <a:p>
            <a:r>
              <a:rPr lang="fa-IR" dirty="0" smtClean="0"/>
              <a:t>دیود</a:t>
            </a:r>
            <a:endParaRPr lang="fa-IR" dirty="0"/>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150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28728" y="3214686"/>
            <a:ext cx="400050" cy="447675"/>
          </a:xfrm>
          <a:prstGeom prst="rect">
            <a:avLst/>
          </a:prstGeom>
          <a:noFill/>
        </p:spPr>
      </p:pic>
      <p:sp>
        <p:nvSpPr>
          <p:cNvPr id="21507"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newsflash/>
    <p:sndAc>
      <p:stSnd>
        <p:snd r:embed="rId2" name="chimes.wav"/>
      </p:stSnd>
    </p:sndAc>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00B0F0"/>
                </a:solidFill>
              </a:rPr>
              <a:t>پیش ولت دادن دیود:</a:t>
            </a:r>
            <a:r>
              <a:rPr lang="fa-IR" dirty="0" smtClean="0"/>
              <a:t>وصل کردن ولتاﮋبه دیود را بایاس کردن دیودگویند</a:t>
            </a:r>
          </a:p>
          <a:p>
            <a:r>
              <a:rPr lang="fa-IR" dirty="0" smtClean="0">
                <a:solidFill>
                  <a:srgbClr val="00B0F0"/>
                </a:solidFill>
              </a:rPr>
              <a:t>الف)پیش ولت مخالف (بایاس معکوس):</a:t>
            </a:r>
            <a:r>
              <a:rPr lang="fa-IR" dirty="0" smtClean="0"/>
              <a:t>وقتی که ولتاﮋ معکوس به دیود متصل کنیم یعنی قطب مثبت باطری به نیم هادی نوع</a:t>
            </a:r>
            <a:r>
              <a:rPr lang="en-US" dirty="0" smtClean="0"/>
              <a:t>N</a:t>
            </a:r>
            <a:r>
              <a:rPr lang="fa-IR" dirty="0" smtClean="0"/>
              <a:t>وصل شود وقطب منفی باطری به نیم هادی نوع</a:t>
            </a:r>
            <a:r>
              <a:rPr lang="en-US" dirty="0" smtClean="0"/>
              <a:t>P</a:t>
            </a:r>
            <a:r>
              <a:rPr lang="fa-IR" dirty="0" smtClean="0"/>
              <a:t>وصل شود جریانی از دیود عبور نمی کند مگر جریان بسیار کمی که به ان </a:t>
            </a:r>
            <a:r>
              <a:rPr lang="fa-IR" dirty="0" smtClean="0">
                <a:solidFill>
                  <a:srgbClr val="FFC000"/>
                </a:solidFill>
              </a:rPr>
              <a:t>جریان نشتی </a:t>
            </a:r>
            <a:r>
              <a:rPr lang="fa-IR" dirty="0" smtClean="0"/>
              <a:t>که در حدود چند میکرو امپر یا حتی کمتر است می باشد و در بیشتر مواقع صرف نظر می شود وتاثیری در عنصر های دیگر مدار نمی گذارد</a:t>
            </a:r>
            <a:endParaRPr lang="fa-IR" dirty="0">
              <a:solidFill>
                <a:srgbClr val="00B0F0"/>
              </a:solidFill>
            </a:endParaRPr>
          </a:p>
        </p:txBody>
      </p:sp>
      <p:sp>
        <p:nvSpPr>
          <p:cNvPr id="3" name="Title 2"/>
          <p:cNvSpPr>
            <a:spLocks noGrp="1"/>
          </p:cNvSpPr>
          <p:nvPr>
            <p:ph type="title"/>
          </p:nvPr>
        </p:nvSpPr>
        <p:spPr/>
        <p:txBody>
          <a:bodyPr/>
          <a:lstStyle/>
          <a:p>
            <a:r>
              <a:rPr lang="fa-IR" dirty="0" smtClean="0"/>
              <a:t>پیش ولت دادن دیود</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pull dir="r"/>
    <p:sndAc>
      <p:stSnd>
        <p:snd r:embed="rId2" name="chimes.wav"/>
      </p:stSnd>
    </p:sndAc>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شکل</a:t>
            </a:r>
            <a:endParaRPr lang="fa-IR" dirty="0"/>
          </a:p>
        </p:txBody>
      </p:sp>
      <p:sp>
        <p:nvSpPr>
          <p:cNvPr id="3" name="Title 2"/>
          <p:cNvSpPr>
            <a:spLocks noGrp="1"/>
          </p:cNvSpPr>
          <p:nvPr>
            <p:ph type="title"/>
          </p:nvPr>
        </p:nvSpPr>
        <p:spPr/>
        <p:txBody>
          <a:bodyPr/>
          <a:lstStyle/>
          <a:p>
            <a:r>
              <a:rPr lang="fa-IR" dirty="0" smtClean="0"/>
              <a:t>شکل</a:t>
            </a:r>
            <a:endParaRPr lang="fa-IR" dirty="0"/>
          </a:p>
        </p:txBody>
      </p:sp>
      <p:sp>
        <p:nvSpPr>
          <p:cNvPr id="4" name="Rectangle 3"/>
          <p:cNvSpPr/>
          <p:nvPr/>
        </p:nvSpPr>
        <p:spPr>
          <a:xfrm>
            <a:off x="1785918" y="2500306"/>
            <a:ext cx="150019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ectangle 4"/>
          <p:cNvSpPr/>
          <p:nvPr/>
        </p:nvSpPr>
        <p:spPr>
          <a:xfrm>
            <a:off x="3286116" y="2500306"/>
            <a:ext cx="1500198"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cxnSp>
        <p:nvCxnSpPr>
          <p:cNvPr id="7" name="Straight Connector 6"/>
          <p:cNvCxnSpPr/>
          <p:nvPr/>
        </p:nvCxnSpPr>
        <p:spPr>
          <a:xfrm>
            <a:off x="4857752" y="2786058"/>
            <a:ext cx="1285884"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9" name="Straight Connector 8"/>
          <p:cNvCxnSpPr/>
          <p:nvPr/>
        </p:nvCxnSpPr>
        <p:spPr>
          <a:xfrm rot="5400000">
            <a:off x="4929190" y="4000504"/>
            <a:ext cx="2428892"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p:nvPr/>
        </p:nvCxnSpPr>
        <p:spPr>
          <a:xfrm rot="10800000">
            <a:off x="3714744" y="5214950"/>
            <a:ext cx="2357454"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13" name="Straight Connector 12"/>
          <p:cNvCxnSpPr/>
          <p:nvPr/>
        </p:nvCxnSpPr>
        <p:spPr>
          <a:xfrm rot="10800000">
            <a:off x="928662" y="5214950"/>
            <a:ext cx="214314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15" name="Elbow Connector 14"/>
          <p:cNvCxnSpPr/>
          <p:nvPr/>
        </p:nvCxnSpPr>
        <p:spPr>
          <a:xfrm rot="10800000">
            <a:off x="928662" y="2714620"/>
            <a:ext cx="785818" cy="1588"/>
          </a:xfrm>
          <a:prstGeom prst="bentConnector3">
            <a:avLst>
              <a:gd name="adj1" fmla="val 50000"/>
            </a:avLst>
          </a:prstGeom>
        </p:spPr>
        <p:style>
          <a:lnRef idx="3">
            <a:schemeClr val="accent3"/>
          </a:lnRef>
          <a:fillRef idx="0">
            <a:schemeClr val="accent3"/>
          </a:fillRef>
          <a:effectRef idx="2">
            <a:schemeClr val="accent3"/>
          </a:effectRef>
          <a:fontRef idx="minor">
            <a:schemeClr val="tx1"/>
          </a:fontRef>
        </p:style>
      </p:cxnSp>
      <p:cxnSp>
        <p:nvCxnSpPr>
          <p:cNvPr id="17" name="Straight Connector 16"/>
          <p:cNvCxnSpPr/>
          <p:nvPr/>
        </p:nvCxnSpPr>
        <p:spPr>
          <a:xfrm rot="5400000">
            <a:off x="-321503" y="3964785"/>
            <a:ext cx="250033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19" name="Straight Connector 18"/>
          <p:cNvCxnSpPr/>
          <p:nvPr/>
        </p:nvCxnSpPr>
        <p:spPr>
          <a:xfrm rot="5400000">
            <a:off x="3357554" y="5214950"/>
            <a:ext cx="714380" cy="1588"/>
          </a:xfrm>
          <a:prstGeom prst="line">
            <a:avLst/>
          </a:prstGeom>
        </p:spPr>
        <p:style>
          <a:lnRef idx="3">
            <a:schemeClr val="accent4"/>
          </a:lnRef>
          <a:fillRef idx="0">
            <a:schemeClr val="accent4"/>
          </a:fillRef>
          <a:effectRef idx="2">
            <a:schemeClr val="accent4"/>
          </a:effectRef>
          <a:fontRef idx="minor">
            <a:schemeClr val="tx1"/>
          </a:fontRef>
        </p:style>
      </p:cxnSp>
      <p:cxnSp>
        <p:nvCxnSpPr>
          <p:cNvPr id="21" name="Straight Connector 20"/>
          <p:cNvCxnSpPr/>
          <p:nvPr/>
        </p:nvCxnSpPr>
        <p:spPr>
          <a:xfrm rot="5400000">
            <a:off x="2786844" y="5214156"/>
            <a:ext cx="571504" cy="1588"/>
          </a:xfrm>
          <a:prstGeom prst="line">
            <a:avLst/>
          </a:prstGeom>
        </p:spPr>
        <p:style>
          <a:lnRef idx="3">
            <a:schemeClr val="accent4"/>
          </a:lnRef>
          <a:fillRef idx="0">
            <a:schemeClr val="accent4"/>
          </a:fillRef>
          <a:effectRef idx="2">
            <a:schemeClr val="accent4"/>
          </a:effectRef>
          <a:fontRef idx="minor">
            <a:schemeClr val="tx1"/>
          </a:fontRef>
        </p:style>
      </p:cxnSp>
      <p:sp>
        <p:nvSpPr>
          <p:cNvPr id="1208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083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28926" y="5429264"/>
            <a:ext cx="247650" cy="447675"/>
          </a:xfrm>
          <a:prstGeom prst="rect">
            <a:avLst/>
          </a:prstGeom>
          <a:noFill/>
        </p:spPr>
      </p:pic>
      <p:sp>
        <p:nvSpPr>
          <p:cNvPr id="120835" name="Rectangle 3"/>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2083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0836"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43306" y="5500702"/>
            <a:ext cx="247650" cy="447675"/>
          </a:xfrm>
          <a:prstGeom prst="rect">
            <a:avLst/>
          </a:prstGeom>
          <a:noFill/>
        </p:spPr>
      </p:pic>
      <p:sp>
        <p:nvSpPr>
          <p:cNvPr id="120838"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pic>
        <p:nvPicPr>
          <p:cNvPr id="28"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857620" y="2071678"/>
            <a:ext cx="247650" cy="447675"/>
          </a:xfrm>
          <a:prstGeom prst="rect">
            <a:avLst/>
          </a:prstGeom>
          <a:noFill/>
        </p:spPr>
      </p:pic>
      <p:pic>
        <p:nvPicPr>
          <p:cNvPr id="29"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28860" y="2071678"/>
            <a:ext cx="209550" cy="447675"/>
          </a:xfrm>
          <a:prstGeom prst="rect">
            <a:avLst/>
          </a:prstGeom>
          <a:noFill/>
        </p:spPr>
      </p:pic>
      <p:cxnSp>
        <p:nvCxnSpPr>
          <p:cNvPr id="31" name="Straight Connector 30"/>
          <p:cNvCxnSpPr/>
          <p:nvPr/>
        </p:nvCxnSpPr>
        <p:spPr>
          <a:xfrm rot="5400000">
            <a:off x="3571868" y="2786058"/>
            <a:ext cx="571504"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rot="5400000">
            <a:off x="2464579" y="2750339"/>
            <a:ext cx="500066"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35" name="Straight Arrow Connector 34"/>
          <p:cNvCxnSpPr/>
          <p:nvPr/>
        </p:nvCxnSpPr>
        <p:spPr>
          <a:xfrm>
            <a:off x="2714612" y="3143248"/>
            <a:ext cx="1143008" cy="1588"/>
          </a:xfrm>
          <a:prstGeom prst="straightConnector1">
            <a:avLst/>
          </a:prstGeom>
          <a:ln>
            <a:headEnd type="arrow"/>
            <a:tailEnd type="arrow"/>
          </a:ln>
        </p:spPr>
        <p:style>
          <a:lnRef idx="3">
            <a:schemeClr val="accent5"/>
          </a:lnRef>
          <a:fillRef idx="0">
            <a:schemeClr val="accent5"/>
          </a:fillRef>
          <a:effectRef idx="2">
            <a:schemeClr val="accent5"/>
          </a:effectRef>
          <a:fontRef idx="minor">
            <a:schemeClr val="tx1"/>
          </a:fontRef>
        </p:style>
      </p:cxnSp>
      <p:sp>
        <p:nvSpPr>
          <p:cNvPr id="12084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0839"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714612" y="3214686"/>
            <a:ext cx="1000125" cy="485775"/>
          </a:xfrm>
          <a:prstGeom prst="rect">
            <a:avLst/>
          </a:prstGeom>
          <a:noFill/>
        </p:spPr>
      </p:pic>
      <p:sp>
        <p:nvSpPr>
          <p:cNvPr id="120841" name="Rectangle 9"/>
          <p:cNvSpPr>
            <a:spLocks noChangeArrowheads="1"/>
          </p:cNvSpPr>
          <p:nvPr/>
        </p:nvSpPr>
        <p:spPr bwMode="auto">
          <a:xfrm>
            <a:off x="0" y="942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2084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20842" name="Picture 10"/>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786314" y="5643578"/>
            <a:ext cx="1228725" cy="447675"/>
          </a:xfrm>
          <a:prstGeom prst="rect">
            <a:avLst/>
          </a:prstGeom>
          <a:noFill/>
        </p:spPr>
      </p:pic>
      <p:sp>
        <p:nvSpPr>
          <p:cNvPr id="6" name="Footer Placeholder 5"/>
          <p:cNvSpPr>
            <a:spLocks noGrp="1"/>
          </p:cNvSpPr>
          <p:nvPr>
            <p:ph type="ftr" sz="quarter" idx="11"/>
          </p:nvPr>
        </p:nvSpPr>
        <p:spPr/>
        <p:txBody>
          <a:bodyPr/>
          <a:lstStyle/>
          <a:p>
            <a:endParaRPr lang="fa-IR"/>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7030A0"/>
                </a:solidFill>
              </a:rPr>
              <a:t>ادامه تعریف:</a:t>
            </a:r>
            <a:r>
              <a:rPr lang="fa-IR" dirty="0" smtClean="0"/>
              <a:t>هنگامی که اختلاف پتانسیل وصل شود در این حالت  حفره ها میل دارند به سمت چپ حرکت کنند والکترون ها به سمت راست کشیده شوند پس پهنای باند باز تر می شود و وقتی الکترون ها و حفره ها متوقف شدند دیگر جریانی نداریم و جریان خیلی ضعیفی اگر باشد همان جریان نشتی یا جریان اشباهی معکوس جریان است که از</a:t>
            </a:r>
            <a:r>
              <a:rPr lang="en-US" dirty="0" smtClean="0"/>
              <a:t>P</a:t>
            </a:r>
            <a:r>
              <a:rPr lang="fa-IR" dirty="0" smtClean="0"/>
              <a:t>به</a:t>
            </a:r>
            <a:r>
              <a:rPr lang="en-US" dirty="0" smtClean="0"/>
              <a:t>N</a:t>
            </a:r>
            <a:r>
              <a:rPr lang="fa-IR" dirty="0" smtClean="0"/>
              <a:t>است وما خلاف جهت ان را در نظر می گیریم</a:t>
            </a:r>
          </a:p>
          <a:p>
            <a:r>
              <a:rPr lang="fa-IR" dirty="0" smtClean="0">
                <a:solidFill>
                  <a:srgbClr val="7030A0"/>
                </a:solidFill>
              </a:rPr>
              <a:t>نکته:</a:t>
            </a:r>
            <a:r>
              <a:rPr lang="fa-IR" dirty="0" smtClean="0"/>
              <a:t>با توجه به جهت میدان بار های مثبت حفره ها از چپ به راست نمی توانند بیایند و الکترون ها هماز سمت راست به چپ نمی توانند شارش کنند</a:t>
            </a:r>
            <a:endParaRPr lang="fa-IR" dirty="0">
              <a:solidFill>
                <a:srgbClr val="7030A0"/>
              </a:solidFill>
            </a:endParaRPr>
          </a:p>
        </p:txBody>
      </p:sp>
      <p:sp>
        <p:nvSpPr>
          <p:cNvPr id="3" name="Title 2"/>
          <p:cNvSpPr>
            <a:spLocks noGrp="1"/>
          </p:cNvSpPr>
          <p:nvPr>
            <p:ph type="title"/>
          </p:nvPr>
        </p:nvSpPr>
        <p:spPr/>
        <p:txBody>
          <a:bodyPr/>
          <a:lstStyle/>
          <a:p>
            <a:r>
              <a:rPr lang="fa-IR" dirty="0" smtClean="0"/>
              <a:t>ادامه تعریف</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cut thruBlk="1"/>
    <p:sndAc>
      <p:stSnd>
        <p:snd r:embed="rId2" name="chimes.wav"/>
      </p:stSnd>
    </p:sndAc>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rgbClr val="7030A0"/>
                </a:solidFill>
              </a:rPr>
              <a:t>خلاصه:</a:t>
            </a:r>
            <a:r>
              <a:rPr lang="fa-IR" dirty="0" smtClean="0"/>
              <a:t>1-در پیش ولت مخالف پتانسیل کاتد از پتانسیل اند بالاتر است2-پهنای ناحیه تهی وسیع تر می شود3-جریان از دیود عبور نمی کند4-فقط یک جریان از جهت مخالف که جریان اشباهی معکوس عبور می کند</a:t>
            </a:r>
          </a:p>
          <a:p>
            <a:r>
              <a:rPr lang="fa-IR" dirty="0" smtClean="0">
                <a:solidFill>
                  <a:srgbClr val="7030A0"/>
                </a:solidFill>
              </a:rPr>
              <a:t>نکته:</a:t>
            </a:r>
            <a:r>
              <a:rPr lang="fa-IR" dirty="0" smtClean="0"/>
              <a:t>هر دیود یک استانه برای حداکثر ولتاﮋ معکوس دارد که اگر ولتاﮋ معکوس بیش از ان شود دیود می سوزد که جریان در جهت معکوس نیز عبور می دهد که به ان استانه شکست گویند</a:t>
            </a:r>
            <a:endParaRPr lang="fa-IR" dirty="0">
              <a:solidFill>
                <a:srgbClr val="7030A0"/>
              </a:solidFill>
            </a:endParaRPr>
          </a:p>
        </p:txBody>
      </p:sp>
      <p:sp>
        <p:nvSpPr>
          <p:cNvPr id="3" name="Title 2"/>
          <p:cNvSpPr>
            <a:spLocks noGrp="1"/>
          </p:cNvSpPr>
          <p:nvPr>
            <p:ph type="title"/>
          </p:nvPr>
        </p:nvSpPr>
        <p:spPr/>
        <p:txBody>
          <a:bodyPr/>
          <a:lstStyle/>
          <a:p>
            <a:r>
              <a:rPr lang="fa-IR" dirty="0" smtClean="0"/>
              <a:t>ادامه</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2"/>
    <p:sndAc>
      <p:stSnd>
        <p:snd r:embed="rId2" name="chimes.wav"/>
      </p:stSnd>
    </p:sndAc>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solidFill>
                  <a:schemeClr val="accent1"/>
                </a:solidFill>
              </a:rPr>
              <a:t>ب)پیش ولت موافق(بایاس موافق-بایاس مستقیم):</a:t>
            </a:r>
            <a:r>
              <a:rPr lang="fa-IR" dirty="0" smtClean="0"/>
              <a:t>اگر</a:t>
            </a:r>
            <a:r>
              <a:rPr lang="en-US" dirty="0" smtClean="0"/>
              <a:t>P </a:t>
            </a:r>
            <a:r>
              <a:rPr lang="fa-IR" dirty="0" smtClean="0"/>
              <a:t>رابه قطب مثبت و</a:t>
            </a:r>
            <a:r>
              <a:rPr lang="en-US" dirty="0" smtClean="0"/>
              <a:t>n</a:t>
            </a:r>
            <a:r>
              <a:rPr lang="fa-IR" dirty="0" smtClean="0"/>
              <a:t>را به قطب منفی باطری وصل کنیم حفره ها از سمت چپ به راست می روند یعنی حفره ها به سمت قطب منفی پیش می رود و الکترون ها به سمتراست یعنی قطب مثبت باطری حرکت می کند هر چه ولتاﮋ را افزایش دهیم ناحیه تهی کوچکتر می شود و به نقطه ای می رسیم که در این نقطه ناحیه تهی کاملا از بین می رود این نقطه همان ولتا ﮋاستانه هدایت است و     که با گذشت از ولتاﮋ استانه از دیود جریان عبور می کند</a:t>
            </a:r>
          </a:p>
          <a:p>
            <a:r>
              <a:rPr lang="fa-IR" dirty="0" smtClean="0">
                <a:solidFill>
                  <a:schemeClr val="accent1"/>
                </a:solidFill>
              </a:rPr>
              <a:t>نکته:</a:t>
            </a:r>
            <a:r>
              <a:rPr lang="fa-IR" dirty="0" smtClean="0"/>
              <a:t>مثبت بودن اند به خاطر حفره است که اکثریت می باشد و منفی بودن کاتد به خاطر اکثریت الکترون می باشد</a:t>
            </a:r>
            <a:endParaRPr lang="fa-IR" dirty="0">
              <a:solidFill>
                <a:schemeClr val="accent1"/>
              </a:solidFill>
            </a:endParaRPr>
          </a:p>
        </p:txBody>
      </p:sp>
      <p:sp>
        <p:nvSpPr>
          <p:cNvPr id="3" name="Title 2"/>
          <p:cNvSpPr>
            <a:spLocks noGrp="1"/>
          </p:cNvSpPr>
          <p:nvPr>
            <p:ph type="title"/>
          </p:nvPr>
        </p:nvSpPr>
        <p:spPr/>
        <p:txBody>
          <a:bodyPr/>
          <a:lstStyle/>
          <a:p>
            <a:pPr algn="ctr"/>
            <a:r>
              <a:rPr lang="fa-IR" dirty="0" smtClean="0"/>
              <a:t>جلسه دهم                پیش </a:t>
            </a:r>
            <a:r>
              <a:rPr lang="fa-IR" dirty="0" smtClean="0"/>
              <a:t>ولت موافق</a:t>
            </a:r>
            <a:endParaRPr lang="fa-IR" dirty="0"/>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286248" y="4000504"/>
            <a:ext cx="400050" cy="447675"/>
          </a:xfrm>
          <a:prstGeom prst="rect">
            <a:avLst/>
          </a:prstGeom>
          <a:noFill/>
        </p:spPr>
      </p:pic>
      <p:sp>
        <p:nvSpPr>
          <p:cNvPr id="5" name="Footer Placeholder 4"/>
          <p:cNvSpPr>
            <a:spLocks noGrp="1"/>
          </p:cNvSpPr>
          <p:nvPr>
            <p:ph type="ftr" sz="quarter" idx="11"/>
          </p:nvPr>
        </p:nvSpPr>
        <p:spPr/>
        <p:txBody>
          <a:bodyPr/>
          <a:lstStyle/>
          <a:p>
            <a:endParaRPr lang="fa-IR"/>
          </a:p>
        </p:txBody>
      </p:sp>
    </p:spTree>
  </p:cSld>
  <p:clrMapOvr>
    <a:masterClrMapping/>
  </p:clrMapOvr>
  <p:transition spd="slow">
    <p:zoom dir="in"/>
    <p:sndAc>
      <p:stSnd>
        <p:snd r:embed="rId2" name="chimes.wav"/>
      </p:stSnd>
    </p:sndAc>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شکل</a:t>
            </a:r>
            <a:endParaRPr lang="fa-IR" dirty="0"/>
          </a:p>
        </p:txBody>
      </p:sp>
      <p:sp>
        <p:nvSpPr>
          <p:cNvPr id="3" name="Title 2"/>
          <p:cNvSpPr>
            <a:spLocks noGrp="1"/>
          </p:cNvSpPr>
          <p:nvPr>
            <p:ph type="title"/>
          </p:nvPr>
        </p:nvSpPr>
        <p:spPr/>
        <p:txBody>
          <a:bodyPr/>
          <a:lstStyle/>
          <a:p>
            <a:r>
              <a:rPr lang="fa-IR" dirty="0" smtClean="0"/>
              <a:t>شکل</a:t>
            </a:r>
            <a:endParaRPr lang="fa-IR" dirty="0"/>
          </a:p>
        </p:txBody>
      </p:sp>
      <p:sp>
        <p:nvSpPr>
          <p:cNvPr id="4" name="Rectangle 3"/>
          <p:cNvSpPr/>
          <p:nvPr/>
        </p:nvSpPr>
        <p:spPr>
          <a:xfrm>
            <a:off x="1785918" y="2500306"/>
            <a:ext cx="1500198"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fa-IR"/>
          </a:p>
        </p:txBody>
      </p:sp>
      <p:sp>
        <p:nvSpPr>
          <p:cNvPr id="5" name="Rectangle 4"/>
          <p:cNvSpPr/>
          <p:nvPr/>
        </p:nvSpPr>
        <p:spPr>
          <a:xfrm>
            <a:off x="3286116" y="2500306"/>
            <a:ext cx="150019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6" name="Straight Connector 5"/>
          <p:cNvCxnSpPr/>
          <p:nvPr/>
        </p:nvCxnSpPr>
        <p:spPr>
          <a:xfrm>
            <a:off x="4857752" y="2786058"/>
            <a:ext cx="1285884"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7" name="Straight Connector 6"/>
          <p:cNvCxnSpPr/>
          <p:nvPr/>
        </p:nvCxnSpPr>
        <p:spPr>
          <a:xfrm rot="5400000">
            <a:off x="4929190" y="4000504"/>
            <a:ext cx="2428892"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Straight Connector 7"/>
          <p:cNvCxnSpPr/>
          <p:nvPr/>
        </p:nvCxnSpPr>
        <p:spPr>
          <a:xfrm rot="10800000">
            <a:off x="3714744" y="5214950"/>
            <a:ext cx="2357454"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rot="5400000">
            <a:off x="3357554" y="5214950"/>
            <a:ext cx="714380" cy="1588"/>
          </a:xfrm>
          <a:prstGeom prst="line">
            <a:avLst/>
          </a:prstGeom>
        </p:spPr>
        <p:style>
          <a:lnRef idx="3">
            <a:schemeClr val="accent4"/>
          </a:lnRef>
          <a:fillRef idx="0">
            <a:schemeClr val="accent4"/>
          </a:fillRef>
          <a:effectRef idx="2">
            <a:schemeClr val="accent4"/>
          </a:effectRef>
          <a:fontRef idx="minor">
            <a:schemeClr val="tx1"/>
          </a:fontRef>
        </p:style>
      </p:cxnSp>
      <p:cxnSp>
        <p:nvCxnSpPr>
          <p:cNvPr id="10" name="Elbow Connector 9"/>
          <p:cNvCxnSpPr/>
          <p:nvPr/>
        </p:nvCxnSpPr>
        <p:spPr>
          <a:xfrm rot="10800000">
            <a:off x="928662" y="2714620"/>
            <a:ext cx="785818" cy="1588"/>
          </a:xfrm>
          <a:prstGeom prst="bentConnector3">
            <a:avLst>
              <a:gd name="adj1" fmla="val 50000"/>
            </a:avLst>
          </a:prstGeom>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rot="5400000">
            <a:off x="-321503" y="3964785"/>
            <a:ext cx="250033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Straight Connector 11"/>
          <p:cNvCxnSpPr/>
          <p:nvPr/>
        </p:nvCxnSpPr>
        <p:spPr>
          <a:xfrm rot="10800000">
            <a:off x="928662" y="5214950"/>
            <a:ext cx="2143140" cy="1588"/>
          </a:xfrm>
          <a:prstGeom prst="line">
            <a:avLst/>
          </a:prstGeom>
        </p:spPr>
        <p:style>
          <a:lnRef idx="3">
            <a:schemeClr val="accent3"/>
          </a:lnRef>
          <a:fillRef idx="0">
            <a:schemeClr val="accent3"/>
          </a:fillRef>
          <a:effectRef idx="2">
            <a:schemeClr val="accent3"/>
          </a:effectRef>
          <a:fontRef idx="minor">
            <a:schemeClr val="tx1"/>
          </a:fontRef>
        </p:style>
      </p:cxnSp>
      <p:pic>
        <p:nvPicPr>
          <p:cNvPr id="1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28926" y="5429264"/>
            <a:ext cx="247650" cy="447675"/>
          </a:xfrm>
          <a:prstGeom prst="rect">
            <a:avLst/>
          </a:prstGeom>
          <a:noFill/>
        </p:spPr>
      </p:pic>
      <p:cxnSp>
        <p:nvCxnSpPr>
          <p:cNvPr id="14" name="Straight Connector 13"/>
          <p:cNvCxnSpPr/>
          <p:nvPr/>
        </p:nvCxnSpPr>
        <p:spPr>
          <a:xfrm rot="5400000">
            <a:off x="2786844" y="5214156"/>
            <a:ext cx="571504" cy="1588"/>
          </a:xfrm>
          <a:prstGeom prst="line">
            <a:avLst/>
          </a:prstGeom>
        </p:spPr>
        <p:style>
          <a:lnRef idx="3">
            <a:schemeClr val="accent4"/>
          </a:lnRef>
          <a:fillRef idx="0">
            <a:schemeClr val="accent4"/>
          </a:fillRef>
          <a:effectRef idx="2">
            <a:schemeClr val="accent4"/>
          </a:effectRef>
          <a:fontRef idx="minor">
            <a:schemeClr val="tx1"/>
          </a:fontRef>
        </p:style>
      </p:cxnSp>
      <p:pic>
        <p:nvPicPr>
          <p:cNvPr id="15"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643306" y="5500702"/>
            <a:ext cx="247650" cy="447675"/>
          </a:xfrm>
          <a:prstGeom prst="rect">
            <a:avLst/>
          </a:prstGeom>
          <a:noFill/>
        </p:spPr>
      </p:pic>
      <p:pic>
        <p:nvPicPr>
          <p:cNvPr id="16"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929058" y="2071678"/>
            <a:ext cx="209550" cy="447675"/>
          </a:xfrm>
          <a:prstGeom prst="rect">
            <a:avLst/>
          </a:prstGeom>
          <a:noFill/>
        </p:spPr>
      </p:pic>
      <p:pic>
        <p:nvPicPr>
          <p:cNvPr id="17"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428860" y="2071678"/>
            <a:ext cx="247650" cy="447675"/>
          </a:xfrm>
          <a:prstGeom prst="rect">
            <a:avLst/>
          </a:prstGeom>
          <a:noFill/>
        </p:spPr>
      </p:pic>
      <p:cxnSp>
        <p:nvCxnSpPr>
          <p:cNvPr id="18" name="Straight Connector 17"/>
          <p:cNvCxnSpPr/>
          <p:nvPr/>
        </p:nvCxnSpPr>
        <p:spPr>
          <a:xfrm rot="5400000">
            <a:off x="2464579" y="2750339"/>
            <a:ext cx="500066"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19" name="Straight Connector 18"/>
          <p:cNvCxnSpPr/>
          <p:nvPr/>
        </p:nvCxnSpPr>
        <p:spPr>
          <a:xfrm rot="5400000">
            <a:off x="3571868" y="2786058"/>
            <a:ext cx="571504"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21" name="Straight Arrow Connector 20"/>
          <p:cNvCxnSpPr/>
          <p:nvPr/>
        </p:nvCxnSpPr>
        <p:spPr>
          <a:xfrm rot="10800000">
            <a:off x="3428992" y="3214686"/>
            <a:ext cx="428628"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3" name="Straight Arrow Connector 22"/>
          <p:cNvCxnSpPr/>
          <p:nvPr/>
        </p:nvCxnSpPr>
        <p:spPr>
          <a:xfrm>
            <a:off x="2714612" y="3214686"/>
            <a:ext cx="428628"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pic>
        <p:nvPicPr>
          <p:cNvPr id="25" name="Picture 7"/>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2714612" y="3214686"/>
            <a:ext cx="1000125" cy="485775"/>
          </a:xfrm>
          <a:prstGeom prst="rect">
            <a:avLst/>
          </a:prstGeom>
          <a:noFill/>
        </p:spPr>
      </p:pic>
      <p:sp>
        <p:nvSpPr>
          <p:cNvPr id="20" name="Footer Placeholder 19"/>
          <p:cNvSpPr>
            <a:spLocks noGrp="1"/>
          </p:cNvSpPr>
          <p:nvPr>
            <p:ph type="ftr" sz="quarter" idx="11"/>
          </p:nvPr>
        </p:nvSpPr>
        <p:spPr/>
        <p:txBody>
          <a:bodyPr/>
          <a:lstStyle/>
          <a:p>
            <a:endParaRPr lang="fa-IR"/>
          </a:p>
        </p:txBody>
      </p:sp>
    </p:spTree>
  </p:cSld>
  <p:clrMapOvr>
    <a:masterClrMapping/>
  </p:clrMapOvr>
  <p:transition spd="slow">
    <p:zoom/>
    <p:sndAc>
      <p:stSnd>
        <p:snd r:embed="rId2" name="chimes.wav"/>
      </p:stSnd>
    </p:sndAc>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solidFill>
                  <a:schemeClr val="accent1"/>
                </a:solidFill>
              </a:rPr>
              <a:t>خلاصه:</a:t>
            </a:r>
            <a:r>
              <a:rPr lang="fa-IR" dirty="0" smtClean="0"/>
              <a:t>1-پتانسیل کاتد کمتر از پتانسیل اند است2-پهنای ناحیه تهی کمتر می شود3-جریان از دیود عبور می کند</a:t>
            </a:r>
          </a:p>
          <a:p>
            <a:r>
              <a:rPr lang="fa-IR" dirty="0" smtClean="0">
                <a:solidFill>
                  <a:srgbClr val="FF0000"/>
                </a:solidFill>
              </a:rPr>
              <a:t>نکته1:</a:t>
            </a:r>
            <a:r>
              <a:rPr lang="fa-IR" dirty="0" smtClean="0"/>
              <a:t>در پیش ولت موافق از دیود جریان عبور می کند و در پیش ولت مخالف جریان از دیود تقریبا عبور نمی کند</a:t>
            </a:r>
          </a:p>
          <a:p>
            <a:r>
              <a:rPr lang="fa-IR" dirty="0" smtClean="0">
                <a:solidFill>
                  <a:srgbClr val="FF0000"/>
                </a:solidFill>
              </a:rPr>
              <a:t>نکته2:</a:t>
            </a:r>
            <a:r>
              <a:rPr lang="fa-IR" dirty="0" smtClean="0"/>
              <a:t>از دیود به عنوان یکسو کننده می توان استفاده کرد و هم چنین به عنوان کلید می توان استفاده کرد که در پیش ولت مخالف کلید باز است و در پیش ولت موافق کلید بسته است</a:t>
            </a:r>
          </a:p>
          <a:p>
            <a:r>
              <a:rPr lang="fa-IR" dirty="0" smtClean="0">
                <a:solidFill>
                  <a:srgbClr val="FF0000"/>
                </a:solidFill>
              </a:rPr>
              <a:t>نکته3:</a:t>
            </a:r>
            <a:r>
              <a:rPr lang="fa-IR" dirty="0" smtClean="0"/>
              <a:t>دیود در پیش ولت موافق گرم تر شده و مقاومت ان کم می شود(چون نیم رساناست)که می توان ان را با اهم متر اندازه گیری کرد</a:t>
            </a:r>
            <a:endParaRPr lang="fa-IR" dirty="0">
              <a:solidFill>
                <a:srgbClr val="FF0000"/>
              </a:solidFill>
            </a:endParaRPr>
          </a:p>
        </p:txBody>
      </p:sp>
      <p:sp>
        <p:nvSpPr>
          <p:cNvPr id="3" name="Title 2"/>
          <p:cNvSpPr>
            <a:spLocks noGrp="1"/>
          </p:cNvSpPr>
          <p:nvPr>
            <p:ph type="title"/>
          </p:nvPr>
        </p:nvSpPr>
        <p:spPr/>
        <p:txBody>
          <a:bodyPr/>
          <a:lstStyle/>
          <a:p>
            <a:r>
              <a:rPr lang="fa-IR" dirty="0" smtClean="0"/>
              <a:t>خلاصه ونکته</a:t>
            </a:r>
            <a:endParaRPr lang="fa-IR" dirty="0"/>
          </a:p>
        </p:txBody>
      </p:sp>
      <p:sp>
        <p:nvSpPr>
          <p:cNvPr id="4" name="Footer Placeholder 3"/>
          <p:cNvSpPr>
            <a:spLocks noGrp="1"/>
          </p:cNvSpPr>
          <p:nvPr>
            <p:ph type="ftr" sz="quarter" idx="11"/>
          </p:nvPr>
        </p:nvSpPr>
        <p:spPr/>
        <p:txBody>
          <a:bodyPr/>
          <a:lstStyle/>
          <a:p>
            <a:endParaRPr lang="fa-IR"/>
          </a:p>
        </p:txBody>
      </p:sp>
    </p:spTree>
  </p:cSld>
  <p:clrMapOvr>
    <a:masterClrMapping/>
  </p:clrMapOvr>
  <p:transition spd="slow">
    <p:wheel spokes="1"/>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916</TotalTime>
  <Words>4042</Words>
  <Application>Microsoft Office PowerPoint</Application>
  <PresentationFormat>On-screen Show (4:3)</PresentationFormat>
  <Paragraphs>550</Paragraphs>
  <Slides>112</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112</vt:i4>
      </vt:variant>
    </vt:vector>
  </HeadingPairs>
  <TitlesOfParts>
    <vt:vector size="121" baseType="lpstr">
      <vt:lpstr>Arial</vt:lpstr>
      <vt:lpstr>Calibri</vt:lpstr>
      <vt:lpstr>Lucida Sans Unicode</vt:lpstr>
      <vt:lpstr>Times New Roman</vt:lpstr>
      <vt:lpstr>Verdana</vt:lpstr>
      <vt:lpstr>Wingdings 2</vt:lpstr>
      <vt:lpstr>Wingdings 3</vt:lpstr>
      <vt:lpstr>Concourse</vt:lpstr>
      <vt:lpstr>Custom Design</vt:lpstr>
      <vt:lpstr>بسم الله الرحمن الرحیم</vt:lpstr>
      <vt:lpstr>دانشکده فنی حرفه ای دورود نام استاد : سجاد خوانساری رشته : برق صنعتی</vt:lpstr>
      <vt:lpstr>جلسه اول                     جریان</vt:lpstr>
      <vt:lpstr>انواع تعریف ها</vt:lpstr>
      <vt:lpstr>انواع تعریف ها</vt:lpstr>
      <vt:lpstr>انواع تعریف ها</vt:lpstr>
      <vt:lpstr>نمودار هایacوdc</vt:lpstr>
      <vt:lpstr>نمودار</vt:lpstr>
      <vt:lpstr>نمودارهای جریان نمایی ومیرایی</vt:lpstr>
      <vt:lpstr>نمودار</vt:lpstr>
      <vt:lpstr>انواع تعریف</vt:lpstr>
      <vt:lpstr>نمودارهای فازو غیر هم فاز</vt:lpstr>
      <vt:lpstr>نمودار</vt:lpstr>
      <vt:lpstr>جلسه دوم                        خازن</vt:lpstr>
      <vt:lpstr>نماد خازن درمدار</vt:lpstr>
      <vt:lpstr>انواع خازن</vt:lpstr>
      <vt:lpstr>نمودار های سری و موازی نمودارسری</vt:lpstr>
      <vt:lpstr>رسم خازن موازی</vt:lpstr>
      <vt:lpstr>فرمول</vt:lpstr>
      <vt:lpstr>نکته</vt:lpstr>
      <vt:lpstr>جلسه سوم                     سلف </vt:lpstr>
      <vt:lpstr>انواع سلف</vt:lpstr>
      <vt:lpstr>مقاومت ظاهری سلف</vt:lpstr>
      <vt:lpstr>نکته</vt:lpstr>
      <vt:lpstr>مثال و روش حل فرمول های اموخته شده</vt:lpstr>
      <vt:lpstr>ادامه حل</vt:lpstr>
      <vt:lpstr>ادامه حل</vt:lpstr>
      <vt:lpstr>توان1 و انواع ان</vt:lpstr>
      <vt:lpstr>مثال شکلی توان</vt:lpstr>
      <vt:lpstr>روش حل</vt:lpstr>
      <vt:lpstr>ادامه حل</vt:lpstr>
      <vt:lpstr>توان2وانواع ان</vt:lpstr>
      <vt:lpstr>رسم مثلث توان</vt:lpstr>
      <vt:lpstr>مثال</vt:lpstr>
      <vt:lpstr>ادامه حل</vt:lpstr>
      <vt:lpstr>ادامه حل</vt:lpstr>
      <vt:lpstr>ادامه حل</vt:lpstr>
      <vt:lpstr>ادامه حل</vt:lpstr>
      <vt:lpstr>نکته مهم</vt:lpstr>
      <vt:lpstr>جلسه چهارم          مدار هایRLسری </vt:lpstr>
      <vt:lpstr>فرمول توان برایRLسری </vt:lpstr>
      <vt:lpstr>مثال</vt:lpstr>
      <vt:lpstr>ادامه حل</vt:lpstr>
      <vt:lpstr>ادامه حل</vt:lpstr>
      <vt:lpstr>مدار هایRLموازی </vt:lpstr>
      <vt:lpstr>حل مثال</vt:lpstr>
      <vt:lpstr>ادامه حل</vt:lpstr>
      <vt:lpstr>ادامه حل</vt:lpstr>
      <vt:lpstr>ادامه حل</vt:lpstr>
      <vt:lpstr>ادامه حل</vt:lpstr>
      <vt:lpstr>ادامه حل</vt:lpstr>
      <vt:lpstr>جلسه پنجم                مدارRCسری </vt:lpstr>
      <vt:lpstr>مدارRCموازی</vt:lpstr>
      <vt:lpstr>مثال</vt:lpstr>
      <vt:lpstr>ادامه حل</vt:lpstr>
      <vt:lpstr>ادامه حل</vt:lpstr>
      <vt:lpstr>ادامه حل</vt:lpstr>
      <vt:lpstr>فیزور</vt:lpstr>
      <vt:lpstr>فرمول های فیزور در حوزه فرکانس</vt:lpstr>
      <vt:lpstr>نکات</vt:lpstr>
      <vt:lpstr>مثال</vt:lpstr>
      <vt:lpstr>مثال</vt:lpstr>
      <vt:lpstr>ادامه حل</vt:lpstr>
      <vt:lpstr>ادامه حل</vt:lpstr>
      <vt:lpstr>ادامه حل</vt:lpstr>
      <vt:lpstr>مثال2</vt:lpstr>
      <vt:lpstr>ادامه</vt:lpstr>
      <vt:lpstr>ادامه حل</vt:lpstr>
      <vt:lpstr>ادامه حل</vt:lpstr>
      <vt:lpstr>ادامه حل</vt:lpstr>
      <vt:lpstr>جلسه ششم               فیلتر ها(صافی)</vt:lpstr>
      <vt:lpstr>فرمول ونمودار ها</vt:lpstr>
      <vt:lpstr>فرمول</vt:lpstr>
      <vt:lpstr>نمودار</vt:lpstr>
      <vt:lpstr>توضیح</vt:lpstr>
      <vt:lpstr>مثال</vt:lpstr>
      <vt:lpstr>فرمول و نمودار ها</vt:lpstr>
      <vt:lpstr>فرمول ها</vt:lpstr>
      <vt:lpstr>مثال</vt:lpstr>
      <vt:lpstr>جلسه هفتم                    ادامه فیلترها</vt:lpstr>
      <vt:lpstr>نمودار </vt:lpstr>
      <vt:lpstr>فیلترمیان نگذرونمودار ان</vt:lpstr>
      <vt:lpstr>فیلترو اجسام</vt:lpstr>
      <vt:lpstr>اجسام</vt:lpstr>
      <vt:lpstr>تراز </vt:lpstr>
      <vt:lpstr>جلسه هشتم                    نیم رسانا</vt:lpstr>
      <vt:lpstr>توضیح نیم رساناها</vt:lpstr>
      <vt:lpstr>شکل نیم رسانا نوع N</vt:lpstr>
      <vt:lpstr>نیم رسانا نوع P</vt:lpstr>
      <vt:lpstr>شکل نوع P</vt:lpstr>
      <vt:lpstr>جلسه نهم                        دیود</vt:lpstr>
      <vt:lpstr>دیود</vt:lpstr>
      <vt:lpstr>پیش ولت دادن دیود</vt:lpstr>
      <vt:lpstr>شکل</vt:lpstr>
      <vt:lpstr>ادامه تعریف</vt:lpstr>
      <vt:lpstr>ادامه</vt:lpstr>
      <vt:lpstr>جلسه دهم                پیش ولت موافق</vt:lpstr>
      <vt:lpstr>شکل</vt:lpstr>
      <vt:lpstr>خلاصه ونکته</vt:lpstr>
      <vt:lpstr>نکته</vt:lpstr>
      <vt:lpstr>جلسه یازدهم                  انواع دیود</vt:lpstr>
      <vt:lpstr>نمودار دیود زنری</vt:lpstr>
      <vt:lpstr>ادامه دیود</vt:lpstr>
      <vt:lpstr>ادامه دیود</vt:lpstr>
      <vt:lpstr>ادامه دیود</vt:lpstr>
      <vt:lpstr>مثال</vt:lpstr>
      <vt:lpstr>ادامه حل</vt:lpstr>
      <vt:lpstr>پایان</vt:lpstr>
      <vt:lpstr>نمونه سوالات امتحان درس الکترونیک عمومی</vt:lpstr>
      <vt:lpstr>نمونه سوالات امتحان درس الکترونیک عمومی</vt:lpstr>
      <vt:lpstr>نمونه سوالات امتحان درس الکترونیک عمومی</vt:lpstr>
      <vt:lpstr>نمونه سوالات امتحان درس الکترونیک عمومی</vt:lpstr>
    </vt:vector>
  </TitlesOfParts>
  <Company>Gerdoo.net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m.r.dviros</dc:creator>
  <cp:lastModifiedBy>sobhankh</cp:lastModifiedBy>
  <cp:revision>127</cp:revision>
  <dcterms:created xsi:type="dcterms:W3CDTF">2014-04-14T00:17:42Z</dcterms:created>
  <dcterms:modified xsi:type="dcterms:W3CDTF">2020-03-21T22:12:47Z</dcterms:modified>
</cp:coreProperties>
</file>